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77" r:id="rId5"/>
    <p:sldId id="259" r:id="rId6"/>
    <p:sldId id="265" r:id="rId7"/>
    <p:sldId id="280" r:id="rId8"/>
    <p:sldId id="267" r:id="rId9"/>
    <p:sldId id="292" r:id="rId10"/>
    <p:sldId id="266" r:id="rId11"/>
    <p:sldId id="294" r:id="rId12"/>
    <p:sldId id="268" r:id="rId13"/>
    <p:sldId id="295" r:id="rId14"/>
    <p:sldId id="296" r:id="rId15"/>
    <p:sldId id="297" r:id="rId16"/>
    <p:sldId id="284" r:id="rId17"/>
    <p:sldId id="275" r:id="rId18"/>
    <p:sldId id="269" r:id="rId19"/>
    <p:sldId id="261" r:id="rId20"/>
    <p:sldId id="271" r:id="rId21"/>
    <p:sldId id="270" r:id="rId22"/>
    <p:sldId id="272" r:id="rId23"/>
    <p:sldId id="273" r:id="rId24"/>
    <p:sldId id="262" r:id="rId25"/>
    <p:sldId id="274" r:id="rId26"/>
    <p:sldId id="293" r:id="rId27"/>
    <p:sldId id="276" r:id="rId28"/>
    <p:sldId id="278" r:id="rId29"/>
    <p:sldId id="282" r:id="rId30"/>
    <p:sldId id="301" r:id="rId31"/>
    <p:sldId id="302" r:id="rId32"/>
    <p:sldId id="263" r:id="rId33"/>
    <p:sldId id="281" r:id="rId34"/>
    <p:sldId id="283" r:id="rId35"/>
    <p:sldId id="298" r:id="rId36"/>
    <p:sldId id="299" r:id="rId37"/>
    <p:sldId id="300" r:id="rId38"/>
    <p:sldId id="279" r:id="rId39"/>
    <p:sldId id="285" r:id="rId40"/>
    <p:sldId id="286" r:id="rId41"/>
    <p:sldId id="309" r:id="rId42"/>
    <p:sldId id="287" r:id="rId43"/>
    <p:sldId id="288" r:id="rId44"/>
    <p:sldId id="289" r:id="rId45"/>
    <p:sldId id="290" r:id="rId46"/>
    <p:sldId id="314" r:id="rId47"/>
    <p:sldId id="315" r:id="rId48"/>
    <p:sldId id="303" r:id="rId49"/>
    <p:sldId id="310" r:id="rId50"/>
    <p:sldId id="316" r:id="rId51"/>
    <p:sldId id="311" r:id="rId52"/>
    <p:sldId id="317" r:id="rId53"/>
    <p:sldId id="305" r:id="rId54"/>
    <p:sldId id="306" r:id="rId55"/>
    <p:sldId id="312" r:id="rId56"/>
    <p:sldId id="308" r:id="rId57"/>
    <p:sldId id="307" r:id="rId58"/>
    <p:sldId id="318" r:id="rId59"/>
    <p:sldId id="313" r:id="rId60"/>
    <p:sldId id="319"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76570" autoAdjust="0"/>
  </p:normalViewPr>
  <p:slideViewPr>
    <p:cSldViewPr snapToGrid="0">
      <p:cViewPr varScale="1">
        <p:scale>
          <a:sx n="69" d="100"/>
          <a:sy n="69"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91040-8800-41F5-A42A-AAEBE83BC7F1}" type="datetimeFigureOut">
              <a:rPr lang="zh-TW" altLang="en-US" smtClean="0"/>
              <a:t>2019/6/12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531CC-2264-4A41-9B5F-1534A5957A40}" type="slidenum">
              <a:rPr lang="zh-TW" altLang="en-US" smtClean="0"/>
              <a:t>‹#›</a:t>
            </a:fld>
            <a:endParaRPr lang="zh-TW" altLang="en-US"/>
          </a:p>
        </p:txBody>
      </p:sp>
    </p:spTree>
    <p:extLst>
      <p:ext uri="{BB962C8B-B14F-4D97-AF65-F5344CB8AC3E}">
        <p14:creationId xmlns:p14="http://schemas.microsoft.com/office/powerpoint/2010/main" val="246729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SR framework, namely iterative up-and-down sampling SR, tries to iteratively apply back-projection refinement, i.e., computing the reconstruction error then fusing it back to tune the HR image intensity</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12</a:t>
            </a:fld>
            <a:endParaRPr lang="zh-TW" altLang="en-US"/>
          </a:p>
        </p:txBody>
      </p:sp>
    </p:spTree>
    <p:extLst>
      <p:ext uri="{BB962C8B-B14F-4D97-AF65-F5344CB8AC3E}">
        <p14:creationId xmlns:p14="http://schemas.microsoft.com/office/powerpoint/2010/main" val="299418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smtClean="0"/>
              <a:t>1. </a:t>
            </a:r>
            <a:r>
              <a:rPr lang="zh-CN" altLang="en-US" dirty="0" smtClean="0"/>
              <a:t>本文是通过将低分辨率图像直接作为输入到网络中，通过逐级放大，在减少计算量的同时，也有效的提高了精度</a:t>
            </a:r>
            <a:endParaRPr lang="en-US" altLang="zh-CN" dirty="0" smtClean="0"/>
          </a:p>
          <a:p>
            <a:r>
              <a:rPr lang="en-US" altLang="zh-CN" dirty="0" smtClean="0"/>
              <a:t>2. </a:t>
            </a:r>
            <a:r>
              <a:rPr lang="zh-CN" altLang="en-US" dirty="0" smtClean="0"/>
              <a:t>提出了一种鲁棒的</a:t>
            </a:r>
            <a:r>
              <a:rPr lang="en-US" altLang="zh-CN" dirty="0" smtClean="0"/>
              <a:t>loss function, robust </a:t>
            </a:r>
            <a:r>
              <a:rPr lang="en-US" altLang="zh-CN" dirty="0" err="1" smtClean="0"/>
              <a:t>Charbonnier</a:t>
            </a:r>
            <a:r>
              <a:rPr lang="en-US" altLang="zh-CN" dirty="0" smtClean="0"/>
              <a:t> loss function.</a:t>
            </a:r>
          </a:p>
          <a:p>
            <a:r>
              <a:rPr lang="en-US" altLang="zh-CN" dirty="0" smtClean="0"/>
              <a:t>3. </a:t>
            </a:r>
            <a:r>
              <a:rPr lang="zh-CN" altLang="en-US" dirty="0" smtClean="0"/>
              <a:t>对各个金字塔的</a:t>
            </a:r>
            <a:r>
              <a:rPr lang="en-US" altLang="zh-CN" dirty="0" smtClean="0"/>
              <a:t>level</a:t>
            </a:r>
            <a:r>
              <a:rPr lang="zh-CN" altLang="en-US" dirty="0" smtClean="0"/>
              <a:t>之间和每个</a:t>
            </a:r>
            <a:r>
              <a:rPr lang="en-US" altLang="zh-CN" dirty="0" smtClean="0"/>
              <a:t>level</a:t>
            </a:r>
            <a:r>
              <a:rPr lang="zh-CN" altLang="en-US" dirty="0" smtClean="0"/>
              <a:t>之内，通过</a:t>
            </a:r>
            <a:r>
              <a:rPr lang="en-US" altLang="zh-CN" dirty="0" smtClean="0"/>
              <a:t>recursive</a:t>
            </a:r>
            <a:r>
              <a:rPr lang="zh-CN" altLang="en-US" dirty="0" smtClean="0"/>
              <a:t>进行参数共享</a:t>
            </a:r>
          </a:p>
          <a:p>
            <a:r>
              <a:rPr lang="en-US" altLang="zh-CN" dirty="0" smtClean="0"/>
              <a:t>--------------------- </a:t>
            </a:r>
          </a:p>
          <a:p>
            <a:r>
              <a:rPr lang="zh-CN" altLang="en-US" dirty="0" smtClean="0"/>
              <a:t>作者：</a:t>
            </a:r>
            <a:r>
              <a:rPr lang="en-US" altLang="zh-CN" dirty="0" err="1" smtClean="0"/>
              <a:t>Shwan_Ma</a:t>
            </a:r>
            <a:r>
              <a:rPr lang="en-US" altLang="zh-CN" dirty="0" smtClean="0"/>
              <a:t> </a:t>
            </a:r>
          </a:p>
          <a:p>
            <a:r>
              <a:rPr lang="zh-CN" altLang="en-US" dirty="0" smtClean="0"/>
              <a:t>来源：</a:t>
            </a:r>
            <a:r>
              <a:rPr lang="en-US" altLang="zh-CN" dirty="0" smtClean="0"/>
              <a:t>CSDN </a:t>
            </a:r>
          </a:p>
          <a:p>
            <a:r>
              <a:rPr lang="zh-CN" altLang="en-US" dirty="0" smtClean="0"/>
              <a:t>原文：</a:t>
            </a:r>
            <a:r>
              <a:rPr lang="en-US" altLang="zh-CN" dirty="0" smtClean="0"/>
              <a:t>https://blog.csdn.net/shwan_ma/article/details/78690974 </a:t>
            </a:r>
          </a:p>
          <a:p>
            <a:r>
              <a:rPr lang="zh-CN" altLang="en-US" dirty="0" smtClean="0"/>
              <a:t>版权声明：本文为博主原创文章，转载请附上博文链接！</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39</a:t>
            </a:fld>
            <a:endParaRPr lang="zh-TW" altLang="en-US"/>
          </a:p>
        </p:txBody>
      </p:sp>
    </p:spTree>
    <p:extLst>
      <p:ext uri="{BB962C8B-B14F-4D97-AF65-F5344CB8AC3E}">
        <p14:creationId xmlns:p14="http://schemas.microsoft.com/office/powerpoint/2010/main" val="190129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40</a:t>
            </a:fld>
            <a:endParaRPr lang="zh-TW" altLang="en-US"/>
          </a:p>
        </p:txBody>
      </p:sp>
    </p:spTree>
    <p:extLst>
      <p:ext uri="{BB962C8B-B14F-4D97-AF65-F5344CB8AC3E}">
        <p14:creationId xmlns:p14="http://schemas.microsoft.com/office/powerpoint/2010/main" val="242959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err="1" smtClean="0">
                <a:solidFill>
                  <a:schemeClr val="tx1"/>
                </a:solidFill>
                <a:effectLst/>
                <a:latin typeface="+mn-lt"/>
                <a:ea typeface="+mn-ea"/>
                <a:cs typeface="+mn-cs"/>
              </a:rPr>
              <a:t>SENet</a:t>
            </a:r>
            <a:r>
              <a:rPr lang="zh-TW" altLang="en-US" sz="1200" b="1" i="0" kern="1200" dirty="0" smtClean="0">
                <a:solidFill>
                  <a:schemeClr val="tx1"/>
                </a:solidFill>
                <a:effectLst/>
                <a:latin typeface="+mn-lt"/>
                <a:ea typeface="+mn-ea"/>
                <a:cs typeface="+mn-cs"/>
              </a:rPr>
              <a:t>的核心思想在于通过网络根据</a:t>
            </a:r>
            <a:r>
              <a:rPr lang="en-US" altLang="zh-TW" sz="1200" b="1" i="0" kern="1200" dirty="0" smtClean="0">
                <a:solidFill>
                  <a:schemeClr val="tx1"/>
                </a:solidFill>
                <a:effectLst/>
                <a:latin typeface="+mn-lt"/>
                <a:ea typeface="+mn-ea"/>
                <a:cs typeface="+mn-cs"/>
              </a:rPr>
              <a:t>loss</a:t>
            </a:r>
            <a:r>
              <a:rPr lang="zh-TW" altLang="en-US" sz="1200" b="1" i="0" kern="1200" dirty="0" smtClean="0">
                <a:solidFill>
                  <a:schemeClr val="tx1"/>
                </a:solidFill>
                <a:effectLst/>
                <a:latin typeface="+mn-lt"/>
                <a:ea typeface="+mn-ea"/>
                <a:cs typeface="+mn-cs"/>
              </a:rPr>
              <a:t>去学习特征权重，使得有效的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权重大，无效或效果小的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权重小的方式训练模型达到更好</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42</a:t>
            </a:fld>
            <a:endParaRPr lang="zh-TW" altLang="en-US"/>
          </a:p>
        </p:txBody>
      </p:sp>
    </p:spTree>
    <p:extLst>
      <p:ext uri="{BB962C8B-B14F-4D97-AF65-F5344CB8AC3E}">
        <p14:creationId xmlns:p14="http://schemas.microsoft.com/office/powerpoint/2010/main" val="1957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44</a:t>
            </a:fld>
            <a:endParaRPr lang="zh-TW" altLang="en-US"/>
          </a:p>
        </p:txBody>
      </p:sp>
    </p:spTree>
    <p:extLst>
      <p:ext uri="{BB962C8B-B14F-4D97-AF65-F5344CB8AC3E}">
        <p14:creationId xmlns:p14="http://schemas.microsoft.com/office/powerpoint/2010/main" val="303030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45</a:t>
            </a:fld>
            <a:endParaRPr lang="zh-TW" altLang="en-US"/>
          </a:p>
        </p:txBody>
      </p:sp>
    </p:spTree>
    <p:extLst>
      <p:ext uri="{BB962C8B-B14F-4D97-AF65-F5344CB8AC3E}">
        <p14:creationId xmlns:p14="http://schemas.microsoft.com/office/powerpoint/2010/main" val="2270168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46</a:t>
            </a:fld>
            <a:endParaRPr lang="zh-TW" altLang="en-US"/>
          </a:p>
        </p:txBody>
      </p:sp>
    </p:spTree>
    <p:extLst>
      <p:ext uri="{BB962C8B-B14F-4D97-AF65-F5344CB8AC3E}">
        <p14:creationId xmlns:p14="http://schemas.microsoft.com/office/powerpoint/2010/main" val="1228849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47</a:t>
            </a:fld>
            <a:endParaRPr lang="zh-TW" altLang="en-US"/>
          </a:p>
        </p:txBody>
      </p:sp>
    </p:spTree>
    <p:extLst>
      <p:ext uri="{BB962C8B-B14F-4D97-AF65-F5344CB8AC3E}">
        <p14:creationId xmlns:p14="http://schemas.microsoft.com/office/powerpoint/2010/main" val="225778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然而 </a:t>
            </a:r>
            <a:r>
              <a:rPr lang="en-US" altLang="zh-TW" dirty="0" smtClean="0"/>
              <a:t>Deep CNN </a:t>
            </a:r>
            <a:r>
              <a:rPr lang="zh-TW" altLang="en-US" dirty="0" smtClean="0"/>
              <a:t>对于其他任务还有一些致命性的缺陷。较为著名的是 </a:t>
            </a:r>
            <a:r>
              <a:rPr lang="en-US" altLang="zh-TW" dirty="0" smtClean="0"/>
              <a:t>up-sampling </a:t>
            </a:r>
            <a:r>
              <a:rPr lang="zh-TW" altLang="en-US" dirty="0" smtClean="0"/>
              <a:t>和 </a:t>
            </a:r>
            <a:r>
              <a:rPr lang="en-US" altLang="zh-TW" dirty="0" smtClean="0"/>
              <a:t>pooling layer </a:t>
            </a:r>
            <a:r>
              <a:rPr lang="zh-TW" altLang="en-US" dirty="0" smtClean="0"/>
              <a:t>的设计。这个在 </a:t>
            </a:r>
            <a:r>
              <a:rPr lang="en-US" altLang="zh-TW" dirty="0" smtClean="0"/>
              <a:t>Hinton </a:t>
            </a:r>
            <a:r>
              <a:rPr lang="zh-TW" altLang="en-US" dirty="0" smtClean="0"/>
              <a:t>的演讲里也一直提到过。</a:t>
            </a:r>
          </a:p>
          <a:p>
            <a:r>
              <a:rPr lang="zh-TW" altLang="en-US" dirty="0" smtClean="0"/>
              <a:t>主要问题有：</a:t>
            </a:r>
          </a:p>
          <a:p>
            <a:r>
              <a:rPr lang="en-US" altLang="zh-TW" dirty="0" smtClean="0"/>
              <a:t>Up-sampling / pooling layer (e.g. bilinear interpolation) is deterministic. (a.k.a. not learnable)</a:t>
            </a:r>
          </a:p>
          <a:p>
            <a:r>
              <a:rPr lang="zh-TW" altLang="en-US" dirty="0" smtClean="0"/>
              <a:t>内部数据结构丢失；空间层级化信息丢失。</a:t>
            </a:r>
          </a:p>
          <a:p>
            <a:r>
              <a:rPr lang="zh-TW" altLang="en-US" dirty="0" smtClean="0"/>
              <a:t>小物体信息无法重建 </a:t>
            </a:r>
            <a:r>
              <a:rPr lang="en-US" altLang="zh-TW" dirty="0" smtClean="0"/>
              <a:t>(</a:t>
            </a:r>
            <a:r>
              <a:rPr lang="zh-TW" altLang="en-US" dirty="0" smtClean="0"/>
              <a:t>假设有四个</a:t>
            </a:r>
            <a:r>
              <a:rPr lang="en-US" altLang="zh-TW" dirty="0" smtClean="0"/>
              <a:t>pooling layer </a:t>
            </a:r>
            <a:r>
              <a:rPr lang="zh-TW" altLang="en-US" dirty="0" smtClean="0"/>
              <a:t>则 任何小于 </a:t>
            </a:r>
            <a:r>
              <a:rPr lang="en-US" altLang="zh-TW" dirty="0" smtClean="0"/>
              <a:t>2^4 = 16 pixel </a:t>
            </a:r>
            <a:r>
              <a:rPr lang="zh-TW" altLang="en-US" dirty="0" smtClean="0"/>
              <a:t>的物体信息将理论上无法重建。</a:t>
            </a:r>
            <a:r>
              <a:rPr lang="en-US" altLang="zh-TW" dirty="0" smtClean="0"/>
              <a:t>)</a:t>
            </a:r>
          </a:p>
          <a:p>
            <a:r>
              <a:rPr lang="zh-TW" altLang="en-US" dirty="0" smtClean="0"/>
              <a:t>在这样问题的存在下，语义分割问题一直处在瓶颈期无法再明显提高精度， 而 </a:t>
            </a:r>
            <a:r>
              <a:rPr lang="en-US" altLang="zh-TW" dirty="0" smtClean="0"/>
              <a:t>dilated convolution </a:t>
            </a:r>
            <a:r>
              <a:rPr lang="zh-TW" altLang="en-US" dirty="0" smtClean="0"/>
              <a:t>的设计就良好的避免了这些问题。</a:t>
            </a:r>
          </a:p>
          <a:p>
            <a:r>
              <a:rPr lang="zh-TW" altLang="en-US" dirty="0" smtClean="0"/>
              <a:t/>
            </a:r>
            <a:br>
              <a:rPr lang="zh-TW" altLang="en-US" dirty="0" smtClean="0"/>
            </a:b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48</a:t>
            </a:fld>
            <a:endParaRPr lang="zh-TW" altLang="en-US"/>
          </a:p>
        </p:txBody>
      </p:sp>
    </p:spTree>
    <p:extLst>
      <p:ext uri="{BB962C8B-B14F-4D97-AF65-F5344CB8AC3E}">
        <p14:creationId xmlns:p14="http://schemas.microsoft.com/office/powerpoint/2010/main" val="397807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49</a:t>
            </a:fld>
            <a:endParaRPr lang="zh-TW" altLang="en-US"/>
          </a:p>
        </p:txBody>
      </p:sp>
    </p:spTree>
    <p:extLst>
      <p:ext uri="{BB962C8B-B14F-4D97-AF65-F5344CB8AC3E}">
        <p14:creationId xmlns:p14="http://schemas.microsoft.com/office/powerpoint/2010/main" val="3224633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50</a:t>
            </a:fld>
            <a:endParaRPr lang="zh-TW" altLang="en-US"/>
          </a:p>
        </p:txBody>
      </p:sp>
    </p:spTree>
    <p:extLst>
      <p:ext uri="{BB962C8B-B14F-4D97-AF65-F5344CB8AC3E}">
        <p14:creationId xmlns:p14="http://schemas.microsoft.com/office/powerpoint/2010/main" val="418224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[28], [59], [60], [97]</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28</a:t>
            </a:fld>
            <a:endParaRPr lang="zh-TW" altLang="en-US"/>
          </a:p>
        </p:txBody>
      </p:sp>
    </p:spTree>
    <p:extLst>
      <p:ext uri="{BB962C8B-B14F-4D97-AF65-F5344CB8AC3E}">
        <p14:creationId xmlns:p14="http://schemas.microsoft.com/office/powerpoint/2010/main" val="42193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51</a:t>
            </a:fld>
            <a:endParaRPr lang="zh-TW" altLang="en-US"/>
          </a:p>
        </p:txBody>
      </p:sp>
    </p:spTree>
    <p:extLst>
      <p:ext uri="{BB962C8B-B14F-4D97-AF65-F5344CB8AC3E}">
        <p14:creationId xmlns:p14="http://schemas.microsoft.com/office/powerpoint/2010/main" val="2812901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52</a:t>
            </a:fld>
            <a:endParaRPr lang="zh-TW" altLang="en-US"/>
          </a:p>
        </p:txBody>
      </p:sp>
    </p:spTree>
    <p:extLst>
      <p:ext uri="{BB962C8B-B14F-4D97-AF65-F5344CB8AC3E}">
        <p14:creationId xmlns:p14="http://schemas.microsoft.com/office/powerpoint/2010/main" val="2525914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53</a:t>
            </a:fld>
            <a:endParaRPr lang="zh-TW" altLang="en-US"/>
          </a:p>
        </p:txBody>
      </p:sp>
    </p:spTree>
    <p:extLst>
      <p:ext uri="{BB962C8B-B14F-4D97-AF65-F5344CB8AC3E}">
        <p14:creationId xmlns:p14="http://schemas.microsoft.com/office/powerpoint/2010/main" val="337297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54</a:t>
            </a:fld>
            <a:endParaRPr lang="zh-TW" altLang="en-US"/>
          </a:p>
        </p:txBody>
      </p:sp>
    </p:spTree>
    <p:extLst>
      <p:ext uri="{BB962C8B-B14F-4D97-AF65-F5344CB8AC3E}">
        <p14:creationId xmlns:p14="http://schemas.microsoft.com/office/powerpoint/2010/main" val="441732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Our CARN model is based on </a:t>
            </a:r>
            <a:r>
              <a:rPr lang="en-US" altLang="zh-TW" dirty="0" err="1" smtClean="0"/>
              <a:t>ResNet</a:t>
            </a:r>
            <a:r>
              <a:rPr lang="en-US" altLang="zh-TW" dirty="0" smtClean="0"/>
              <a:t> [14]. The main difference between CARN and </a:t>
            </a:r>
            <a:r>
              <a:rPr lang="en-US" altLang="zh-TW" dirty="0" err="1" smtClean="0"/>
              <a:t>ResNet</a:t>
            </a:r>
            <a:r>
              <a:rPr lang="en-US" altLang="zh-TW" dirty="0" smtClean="0"/>
              <a:t> is the presence of local and global cascading modules. Fig. 2 (b) graphically depicts how the global cascading occurs. The outputs of intermediary layers are cascaded into the higher layers, and finally converge on a single 1x1 convolution layer. Note that the intermediary layers are implemented as cascading blocks, which host local cascading connections themselves. Such local cascading operations are shown in Figure 2(c) and (d). Local cascading is almost identical to a global one, except that the unit blocks are plain residual blocks.</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55</a:t>
            </a:fld>
            <a:endParaRPr lang="zh-TW" altLang="en-US"/>
          </a:p>
        </p:txBody>
      </p:sp>
    </p:spTree>
    <p:extLst>
      <p:ext uri="{BB962C8B-B14F-4D97-AF65-F5344CB8AC3E}">
        <p14:creationId xmlns:p14="http://schemas.microsoft.com/office/powerpoint/2010/main" val="1504243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56</a:t>
            </a:fld>
            <a:endParaRPr lang="zh-TW" altLang="en-US"/>
          </a:p>
        </p:txBody>
      </p:sp>
    </p:spTree>
    <p:extLst>
      <p:ext uri="{BB962C8B-B14F-4D97-AF65-F5344CB8AC3E}">
        <p14:creationId xmlns:p14="http://schemas.microsoft.com/office/powerpoint/2010/main" val="1974709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57</a:t>
            </a:fld>
            <a:endParaRPr lang="zh-TW" altLang="en-US"/>
          </a:p>
        </p:txBody>
      </p:sp>
    </p:spTree>
    <p:extLst>
      <p:ext uri="{BB962C8B-B14F-4D97-AF65-F5344CB8AC3E}">
        <p14:creationId xmlns:p14="http://schemas.microsoft.com/office/powerpoint/2010/main" val="194401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58</a:t>
            </a:fld>
            <a:endParaRPr lang="zh-TW" altLang="en-US"/>
          </a:p>
        </p:txBody>
      </p:sp>
    </p:spTree>
    <p:extLst>
      <p:ext uri="{BB962C8B-B14F-4D97-AF65-F5344CB8AC3E}">
        <p14:creationId xmlns:p14="http://schemas.microsoft.com/office/powerpoint/2010/main" val="1678381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59</a:t>
            </a:fld>
            <a:endParaRPr lang="zh-TW" altLang="en-US"/>
          </a:p>
        </p:txBody>
      </p:sp>
    </p:spTree>
    <p:extLst>
      <p:ext uri="{BB962C8B-B14F-4D97-AF65-F5344CB8AC3E}">
        <p14:creationId xmlns:p14="http://schemas.microsoft.com/office/powerpoint/2010/main" val="3594067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60</a:t>
            </a:fld>
            <a:endParaRPr lang="zh-TW" altLang="en-US"/>
          </a:p>
        </p:txBody>
      </p:sp>
    </p:spTree>
    <p:extLst>
      <p:ext uri="{BB962C8B-B14F-4D97-AF65-F5344CB8AC3E}">
        <p14:creationId xmlns:p14="http://schemas.microsoft.com/office/powerpoint/2010/main" val="341528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30</a:t>
            </a:fld>
            <a:endParaRPr lang="zh-TW" altLang="en-US"/>
          </a:p>
        </p:txBody>
      </p:sp>
    </p:spTree>
    <p:extLst>
      <p:ext uri="{BB962C8B-B14F-4D97-AF65-F5344CB8AC3E}">
        <p14:creationId xmlns:p14="http://schemas.microsoft.com/office/powerpoint/2010/main" val="194575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31</a:t>
            </a:fld>
            <a:endParaRPr lang="zh-TW" altLang="en-US"/>
          </a:p>
        </p:txBody>
      </p:sp>
    </p:spTree>
    <p:extLst>
      <p:ext uri="{BB962C8B-B14F-4D97-AF65-F5344CB8AC3E}">
        <p14:creationId xmlns:p14="http://schemas.microsoft.com/office/powerpoint/2010/main" val="206890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DRCN[80], DRRN [60],</a:t>
            </a:r>
            <a:r>
              <a:rPr lang="en-US" altLang="zh-TW" baseline="0" dirty="0" smtClean="0"/>
              <a:t> </a:t>
            </a:r>
            <a:r>
              <a:rPr lang="en-US" altLang="zh-TW" baseline="0" dirty="0" err="1" smtClean="0"/>
              <a:t>MemNet</a:t>
            </a:r>
            <a:r>
              <a:rPr lang="en-US" altLang="zh-TW" baseline="0" dirty="0" smtClean="0"/>
              <a:t> [59], CARN [30]</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32</a:t>
            </a:fld>
            <a:endParaRPr lang="zh-TW" altLang="en-US"/>
          </a:p>
        </p:txBody>
      </p:sp>
    </p:spTree>
    <p:extLst>
      <p:ext uri="{BB962C8B-B14F-4D97-AF65-F5344CB8AC3E}">
        <p14:creationId xmlns:p14="http://schemas.microsoft.com/office/powerpoint/2010/main" val="262439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35</a:t>
            </a:fld>
            <a:endParaRPr lang="zh-TW" altLang="en-US"/>
          </a:p>
        </p:txBody>
      </p:sp>
    </p:spTree>
    <p:extLst>
      <p:ext uri="{BB962C8B-B14F-4D97-AF65-F5344CB8AC3E}">
        <p14:creationId xmlns:p14="http://schemas.microsoft.com/office/powerpoint/2010/main" val="389343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36</a:t>
            </a:fld>
            <a:endParaRPr lang="zh-TW" altLang="en-US"/>
          </a:p>
        </p:txBody>
      </p:sp>
    </p:spTree>
    <p:extLst>
      <p:ext uri="{BB962C8B-B14F-4D97-AF65-F5344CB8AC3E}">
        <p14:creationId xmlns:p14="http://schemas.microsoft.com/office/powerpoint/2010/main" val="147164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37</a:t>
            </a:fld>
            <a:endParaRPr lang="zh-TW" altLang="en-US"/>
          </a:p>
        </p:txBody>
      </p:sp>
    </p:spTree>
    <p:extLst>
      <p:ext uri="{BB962C8B-B14F-4D97-AF65-F5344CB8AC3E}">
        <p14:creationId xmlns:p14="http://schemas.microsoft.com/office/powerpoint/2010/main" val="171870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38</a:t>
            </a:fld>
            <a:endParaRPr lang="zh-TW" altLang="en-US"/>
          </a:p>
        </p:txBody>
      </p:sp>
    </p:spTree>
    <p:extLst>
      <p:ext uri="{BB962C8B-B14F-4D97-AF65-F5344CB8AC3E}">
        <p14:creationId xmlns:p14="http://schemas.microsoft.com/office/powerpoint/2010/main" val="239049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2788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78515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17609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3972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48361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05757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6160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48377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132008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0696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2019/6/12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9947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4771F-9FEA-4E2F-80D0-EB1710CC4915}" type="datetimeFigureOut">
              <a:rPr lang="zh-TW" altLang="en-US" smtClean="0"/>
              <a:t>2019/6/12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54024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ilinear_interpolation" TargetMode="External"/><Relationship Id="rId2" Type="http://schemas.openxmlformats.org/officeDocument/2006/relationships/hyperlink" Target="https://en.wikipedia.org/wiki/Nearest-neighbor_interpol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Deep Learning for Image Super-resolution: A Survey</a:t>
            </a:r>
            <a:endParaRPr lang="zh-TW" altLang="en-US" dirty="0"/>
          </a:p>
        </p:txBody>
      </p:sp>
      <p:sp>
        <p:nvSpPr>
          <p:cNvPr id="3" name="副標題 2"/>
          <p:cNvSpPr>
            <a:spLocks noGrp="1"/>
          </p:cNvSpPr>
          <p:nvPr>
            <p:ph type="subTitle" idx="1"/>
          </p:nvPr>
        </p:nvSpPr>
        <p:spPr/>
        <p:txBody>
          <a:bodyPr/>
          <a:lstStyle/>
          <a:p>
            <a:endParaRPr lang="zh-TW" altLang="en-US" dirty="0"/>
          </a:p>
        </p:txBody>
      </p:sp>
      <p:sp>
        <p:nvSpPr>
          <p:cNvPr id="4" name="矩形 3"/>
          <p:cNvSpPr/>
          <p:nvPr/>
        </p:nvSpPr>
        <p:spPr>
          <a:xfrm>
            <a:off x="4602480" y="6076295"/>
            <a:ext cx="7589520" cy="584775"/>
          </a:xfrm>
          <a:prstGeom prst="rect">
            <a:avLst/>
          </a:prstGeom>
        </p:spPr>
        <p:txBody>
          <a:bodyPr wrap="square">
            <a:spAutoFit/>
          </a:bodyPr>
          <a:lstStyle/>
          <a:p>
            <a:r>
              <a:rPr lang="en-US" altLang="zh-TW" sz="1600" dirty="0">
                <a:solidFill>
                  <a:srgbClr val="222222"/>
                </a:solidFill>
                <a:latin typeface="Arial" panose="020B0604020202020204" pitchFamily="34" charset="0"/>
              </a:rPr>
              <a:t>Wang, </a:t>
            </a:r>
            <a:r>
              <a:rPr lang="en-US" altLang="zh-TW" sz="1600" dirty="0" err="1">
                <a:solidFill>
                  <a:srgbClr val="222222"/>
                </a:solidFill>
                <a:latin typeface="Arial" panose="020B0604020202020204" pitchFamily="34" charset="0"/>
              </a:rPr>
              <a:t>Zhihao</a:t>
            </a:r>
            <a:r>
              <a:rPr lang="en-US" altLang="zh-TW" sz="1600" dirty="0">
                <a:solidFill>
                  <a:srgbClr val="222222"/>
                </a:solidFill>
                <a:latin typeface="Arial" panose="020B0604020202020204" pitchFamily="34" charset="0"/>
              </a:rPr>
              <a:t>, Jian Chen, and Steven CH Hoi. "Deep Learning for Image Super-resolution: A Survey." </a:t>
            </a:r>
            <a:r>
              <a:rPr lang="en-US" altLang="zh-TW" sz="1600" i="1" dirty="0" err="1">
                <a:solidFill>
                  <a:srgbClr val="222222"/>
                </a:solidFill>
                <a:latin typeface="Arial" panose="020B0604020202020204" pitchFamily="34" charset="0"/>
              </a:rPr>
              <a:t>arXiv</a:t>
            </a:r>
            <a:r>
              <a:rPr lang="en-US" altLang="zh-TW" sz="1600" i="1" dirty="0">
                <a:solidFill>
                  <a:srgbClr val="222222"/>
                </a:solidFill>
                <a:latin typeface="Arial" panose="020B0604020202020204" pitchFamily="34" charset="0"/>
              </a:rPr>
              <a:t> preprint arXiv:1902.06068</a:t>
            </a:r>
            <a:r>
              <a:rPr lang="en-US" altLang="zh-TW" sz="1600" dirty="0">
                <a:solidFill>
                  <a:srgbClr val="222222"/>
                </a:solidFill>
                <a:latin typeface="Arial" panose="020B0604020202020204" pitchFamily="34" charset="0"/>
              </a:rPr>
              <a:t> (2019).</a:t>
            </a:r>
            <a:endParaRPr lang="zh-TW" altLang="en-US" sz="1600" dirty="0"/>
          </a:p>
        </p:txBody>
      </p:sp>
    </p:spTree>
    <p:extLst>
      <p:ext uri="{BB962C8B-B14F-4D97-AF65-F5344CB8AC3E}">
        <p14:creationId xmlns:p14="http://schemas.microsoft.com/office/powerpoint/2010/main" val="399221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3964897727"/>
              </p:ext>
            </p:extLst>
          </p:nvPr>
        </p:nvGraphicFramePr>
        <p:xfrm>
          <a:off x="106680" y="2487364"/>
          <a:ext cx="11993880" cy="4332591"/>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Progressive </a:t>
                      </a:r>
                      <a:r>
                        <a:rPr lang="en-US" altLang="zh-TW" dirty="0" err="1" smtClean="0"/>
                        <a:t>upsampling</a:t>
                      </a:r>
                      <a:r>
                        <a:rPr lang="en-US" altLang="zh-TW" dirty="0" smtClean="0"/>
                        <a:t> SR</a:t>
                      </a:r>
                    </a:p>
                    <a:p>
                      <a:endParaRPr lang="en-US" altLang="zh-TW" dirty="0" smtClean="0"/>
                    </a:p>
                    <a:p>
                      <a:r>
                        <a:rPr lang="en-US" altLang="zh-TW" dirty="0" smtClean="0"/>
                        <a:t>(e.g. </a:t>
                      </a:r>
                      <a:r>
                        <a:rPr lang="en-US" altLang="zh-TW" dirty="0" err="1" smtClean="0"/>
                        <a:t>LapSRN</a:t>
                      </a:r>
                      <a:r>
                        <a:rPr lang="en-US" altLang="zh-TW" dirty="0" smtClean="0"/>
                        <a:t>, MS-</a:t>
                      </a:r>
                      <a:r>
                        <a:rPr lang="en-US" altLang="zh-TW" dirty="0" err="1" smtClean="0"/>
                        <a:t>LapSRN</a:t>
                      </a:r>
                      <a:r>
                        <a:rPr lang="en-US" altLang="zh-TW" dirty="0" smtClean="0"/>
                        <a:t>,</a:t>
                      </a:r>
                      <a:r>
                        <a:rPr lang="en-US" altLang="zh-TW" baseline="0" dirty="0" smtClean="0"/>
                        <a:t> </a:t>
                      </a:r>
                      <a:r>
                        <a:rPr lang="en-US" altLang="zh-TW" baseline="0" dirty="0" err="1" smtClean="0"/>
                        <a:t>ProSR</a:t>
                      </a:r>
                      <a:r>
                        <a:rPr lang="en-US" altLang="zh-TW" dirty="0" smtClean="0"/>
                        <a:t>)</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By decomposing a difficult task into simple tasks, the models under this framework not only greatly reduce the learning difficulty and obtain better performance, </a:t>
                      </a:r>
                      <a:r>
                        <a:rPr lang="en-US" altLang="zh-TW" dirty="0" smtClean="0"/>
                        <a:t>especially with large factors, but also cope with the multi-scale super- resolution problem without introducing overmuch </a:t>
                      </a:r>
                      <a:r>
                        <a:rPr lang="en-US" altLang="zh-TW" dirty="0" err="1" smtClean="0"/>
                        <a:t>spacial</a:t>
                      </a:r>
                      <a:r>
                        <a:rPr lang="en-US" altLang="zh-TW" dirty="0" smtClean="0"/>
                        <a:t> and temporal cost.</a:t>
                      </a:r>
                    </a:p>
                    <a:p>
                      <a:pPr marL="285750" indent="-285750">
                        <a:buFont typeface="Arial" panose="020B0604020202020204" pitchFamily="34" charset="0"/>
                        <a:buChar char="•"/>
                      </a:pPr>
                      <a:r>
                        <a:rPr lang="en-US" altLang="zh-TW" dirty="0" smtClean="0"/>
                        <a:t>because of the specific multi-stage design of the framework, </a:t>
                      </a:r>
                      <a:r>
                        <a:rPr lang="en-US" altLang="zh-TW" dirty="0" smtClean="0">
                          <a:solidFill>
                            <a:schemeClr val="accent2"/>
                          </a:solidFill>
                        </a:rPr>
                        <a:t>some specific learning strategies such as curriculum learning and multi-</a:t>
                      </a:r>
                      <a:r>
                        <a:rPr lang="en-US" altLang="zh-TW" dirty="0" err="1" smtClean="0">
                          <a:solidFill>
                            <a:schemeClr val="accent2"/>
                          </a:solidFill>
                        </a:rPr>
                        <a:t>chaneel</a:t>
                      </a:r>
                      <a:r>
                        <a:rPr lang="en-US" altLang="zh-TW" dirty="0" smtClean="0">
                          <a:solidFill>
                            <a:schemeClr val="accent2"/>
                          </a:solidFill>
                        </a:rPr>
                        <a:t> supervision can be integrated to further reduce learning difficulty and improve final performance.</a:t>
                      </a:r>
                      <a:endParaRPr lang="zh-TW" altLang="en-US" dirty="0">
                        <a:solidFill>
                          <a:schemeClr val="accent2"/>
                        </a:solidFill>
                      </a:endParaRPr>
                    </a:p>
                  </a:txBody>
                  <a:tcPr/>
                </a:tc>
                <a:tc>
                  <a:txBody>
                    <a:bodyPr/>
                    <a:lstStyle/>
                    <a:p>
                      <a:pPr marL="285750" indent="-285750">
                        <a:buFont typeface="Arial" panose="020B0604020202020204" pitchFamily="34" charset="0"/>
                        <a:buChar char="•"/>
                      </a:pPr>
                      <a:r>
                        <a:rPr lang="en-US" altLang="zh-TW" dirty="0" smtClean="0"/>
                        <a:t>these models also encounter some problems, such as the complicated model designing for multiple stages and the training difficulty, so </a:t>
                      </a:r>
                      <a:r>
                        <a:rPr lang="en-US" altLang="zh-TW" dirty="0" smtClean="0">
                          <a:solidFill>
                            <a:schemeClr val="accent2"/>
                          </a:solidFill>
                        </a:rPr>
                        <a:t>more instructional structure designing guidance and more advanced training strategies are needed</a:t>
                      </a:r>
                      <a:r>
                        <a:rPr lang="en-US" altLang="zh-TW" dirty="0" smtClean="0"/>
                        <a:t>.</a:t>
                      </a:r>
                      <a:endParaRPr lang="zh-TW" altLang="en-US" dirty="0"/>
                    </a:p>
                  </a:txBody>
                  <a:tcPr/>
                </a:tc>
                <a:extLst>
                  <a:ext uri="{0D108BD9-81ED-4DB2-BD59-A6C34878D82A}">
                    <a16:rowId xmlns:a16="http://schemas.microsoft.com/office/drawing/2014/main" val="4174689250"/>
                  </a:ext>
                </a:extLst>
              </a:tr>
            </a:tbl>
          </a:graphicData>
        </a:graphic>
      </p:graphicFrame>
      <p:pic>
        <p:nvPicPr>
          <p:cNvPr id="6" name="圖片 5"/>
          <p:cNvPicPr>
            <a:picLocks noChangeAspect="1"/>
          </p:cNvPicPr>
          <p:nvPr/>
        </p:nvPicPr>
        <p:blipFill rotWithShape="1">
          <a:blip r:embed="rId2"/>
          <a:srcRect t="50726" b="24147"/>
          <a:stretch/>
        </p:blipFill>
        <p:spPr>
          <a:xfrm>
            <a:off x="3365330" y="111125"/>
            <a:ext cx="5233237" cy="2330375"/>
          </a:xfrm>
          <a:prstGeom prst="rect">
            <a:avLst/>
          </a:prstGeom>
        </p:spPr>
      </p:pic>
    </p:spTree>
    <p:extLst>
      <p:ext uri="{BB962C8B-B14F-4D97-AF65-F5344CB8AC3E}">
        <p14:creationId xmlns:p14="http://schemas.microsoft.com/office/powerpoint/2010/main" val="409556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[Progressive </a:t>
            </a:r>
            <a:r>
              <a:rPr lang="en-US" altLang="zh-TW" dirty="0" err="1" smtClean="0"/>
              <a:t>upsampling</a:t>
            </a:r>
            <a:r>
              <a:rPr lang="en-US" altLang="zh-TW" dirty="0" smtClean="0"/>
              <a:t> SR] Example 1</a:t>
            </a:r>
          </a:p>
          <a:p>
            <a:pPr lvl="1"/>
            <a:r>
              <a:rPr lang="en-US" altLang="zh-TW" dirty="0" err="1" smtClean="0"/>
              <a:t>ProSR</a:t>
            </a:r>
            <a:endParaRPr lang="en-US" altLang="zh-TW" dirty="0" smtClean="0"/>
          </a:p>
          <a:p>
            <a:pPr lvl="2"/>
            <a:r>
              <a:rPr lang="en-US" altLang="zh-TW" dirty="0" smtClean="0"/>
              <a:t>Wang, </a:t>
            </a:r>
            <a:r>
              <a:rPr lang="en-US" altLang="zh-TW" dirty="0" err="1" smtClean="0"/>
              <a:t>Yifan</a:t>
            </a:r>
            <a:r>
              <a:rPr lang="en-US" altLang="zh-TW" dirty="0" smtClean="0"/>
              <a:t>, et al. "A fully progressive approach to single-image super-resolution." </a:t>
            </a:r>
            <a:r>
              <a:rPr lang="en-US" altLang="zh-TW" i="1" dirty="0" smtClean="0"/>
              <a:t>Proceedings of the IEEE Conference on Computer Vision and Pattern Recognition Workshops</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1332547" y="2299943"/>
            <a:ext cx="10021253" cy="3877020"/>
          </a:xfrm>
          <a:prstGeom prst="rect">
            <a:avLst/>
          </a:prstGeom>
        </p:spPr>
      </p:pic>
    </p:spTree>
    <p:extLst>
      <p:ext uri="{BB962C8B-B14F-4D97-AF65-F5344CB8AC3E}">
        <p14:creationId xmlns:p14="http://schemas.microsoft.com/office/powerpoint/2010/main" val="24424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t="76611" b="-4057"/>
          <a:stretch/>
        </p:blipFill>
        <p:spPr>
          <a:xfrm>
            <a:off x="3076574" y="182880"/>
            <a:ext cx="5671185" cy="2758440"/>
          </a:xfrm>
          <a:prstGeom prst="rect">
            <a:avLst/>
          </a:prstGeom>
        </p:spPr>
      </p:pic>
      <p:graphicFrame>
        <p:nvGraphicFramePr>
          <p:cNvPr id="5" name="內容版面配置區 4"/>
          <p:cNvGraphicFramePr>
            <a:graphicFrameLocks noGrp="1"/>
          </p:cNvGraphicFramePr>
          <p:nvPr>
            <p:ph idx="1"/>
            <p:extLst>
              <p:ext uri="{D42A27DB-BD31-4B8C-83A1-F6EECF244321}">
                <p14:modId xmlns:p14="http://schemas.microsoft.com/office/powerpoint/2010/main" val="4136660699"/>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p>
                    <a:p>
                      <a:endParaRPr lang="en-US" altLang="zh-TW" dirty="0" smtClean="0"/>
                    </a:p>
                    <a:p>
                      <a:r>
                        <a:rPr lang="en-US" altLang="zh-TW" dirty="0" smtClean="0"/>
                        <a:t>(e.g. DBPN)</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The models under this framework can better mine the deep relationships between LR-HR image pairs </a:t>
                      </a:r>
                      <a:r>
                        <a:rPr lang="en-US" altLang="zh-TW" dirty="0" smtClean="0"/>
                        <a:t>and thus provide higher-quality reconstruction results. </a:t>
                      </a:r>
                      <a:endParaRPr lang="zh-TW" altLang="en-US" dirty="0"/>
                    </a:p>
                  </a:txBody>
                  <a:tcPr/>
                </a:tc>
                <a:tc>
                  <a:txBody>
                    <a:bodyPr/>
                    <a:lstStyle/>
                    <a:p>
                      <a:pPr marL="285750" indent="-285750">
                        <a:buFont typeface="Arial" panose="020B0604020202020204" pitchFamily="34" charset="0"/>
                        <a:buChar char="•"/>
                      </a:pPr>
                      <a:r>
                        <a:rPr lang="en-US" altLang="zh-TW" dirty="0" smtClean="0"/>
                        <a:t>the design criteria of the back-projection modules are still unclear. In fact</a:t>
                      </a:r>
                      <a:r>
                        <a:rPr lang="en-US" altLang="zh-TW" dirty="0" smtClean="0">
                          <a:solidFill>
                            <a:schemeClr val="accent2"/>
                          </a:solidFill>
                        </a:rPr>
                        <a:t>, the back-projection units used in DBPN have a very complicated structure and require heavy manual design. </a:t>
                      </a:r>
                      <a:endParaRPr lang="zh-TW" altLang="en-US" dirty="0">
                        <a:solidFill>
                          <a:schemeClr val="accent2"/>
                        </a:solidFill>
                      </a:endParaRPr>
                    </a:p>
                  </a:txBody>
                  <a:tcPr/>
                </a:tc>
                <a:extLst>
                  <a:ext uri="{0D108BD9-81ED-4DB2-BD59-A6C34878D82A}">
                    <a16:rowId xmlns:a16="http://schemas.microsoft.com/office/drawing/2014/main" val="4174689250"/>
                  </a:ext>
                </a:extLst>
              </a:tr>
            </a:tbl>
          </a:graphicData>
        </a:graphic>
      </p:graphicFrame>
    </p:spTree>
    <p:extLst>
      <p:ext uri="{BB962C8B-B14F-4D97-AF65-F5344CB8AC3E}">
        <p14:creationId xmlns:p14="http://schemas.microsoft.com/office/powerpoint/2010/main" val="122194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2" name="圖片 1"/>
          <p:cNvPicPr>
            <a:picLocks noChangeAspect="1"/>
          </p:cNvPicPr>
          <p:nvPr/>
        </p:nvPicPr>
        <p:blipFill>
          <a:blip r:embed="rId2"/>
          <a:stretch>
            <a:fillRect/>
          </a:stretch>
        </p:blipFill>
        <p:spPr>
          <a:xfrm>
            <a:off x="1810739" y="2236470"/>
            <a:ext cx="9543061" cy="3646170"/>
          </a:xfrm>
          <a:prstGeom prst="rect">
            <a:avLst/>
          </a:prstGeom>
        </p:spPr>
      </p:pic>
    </p:spTree>
    <p:extLst>
      <p:ext uri="{BB962C8B-B14F-4D97-AF65-F5344CB8AC3E}">
        <p14:creationId xmlns:p14="http://schemas.microsoft.com/office/powerpoint/2010/main" val="47613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0" y="2441076"/>
            <a:ext cx="6156959" cy="2926008"/>
          </a:xfrm>
          <a:prstGeom prst="rect">
            <a:avLst/>
          </a:prstGeom>
        </p:spPr>
      </p:pic>
      <p:pic>
        <p:nvPicPr>
          <p:cNvPr id="5" name="圖片 4"/>
          <p:cNvPicPr>
            <a:picLocks noChangeAspect="1"/>
          </p:cNvPicPr>
          <p:nvPr/>
        </p:nvPicPr>
        <p:blipFill>
          <a:blip r:embed="rId3"/>
          <a:stretch>
            <a:fillRect/>
          </a:stretch>
        </p:blipFill>
        <p:spPr>
          <a:xfrm>
            <a:off x="6237927" y="2331720"/>
            <a:ext cx="5954073" cy="3655626"/>
          </a:xfrm>
          <a:prstGeom prst="rect">
            <a:avLst/>
          </a:prstGeom>
        </p:spPr>
      </p:pic>
    </p:spTree>
    <p:extLst>
      <p:ext uri="{BB962C8B-B14F-4D97-AF65-F5344CB8AC3E}">
        <p14:creationId xmlns:p14="http://schemas.microsoft.com/office/powerpoint/2010/main" val="339885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p:txBody>
      </p:sp>
      <p:pic>
        <p:nvPicPr>
          <p:cNvPr id="2" name="圖片 1"/>
          <p:cNvPicPr>
            <a:picLocks noChangeAspect="1"/>
          </p:cNvPicPr>
          <p:nvPr/>
        </p:nvPicPr>
        <p:blipFill>
          <a:blip r:embed="rId2"/>
          <a:stretch>
            <a:fillRect/>
          </a:stretch>
        </p:blipFill>
        <p:spPr>
          <a:xfrm>
            <a:off x="2296953" y="1312647"/>
            <a:ext cx="7598093" cy="5545353"/>
          </a:xfrm>
          <a:prstGeom prst="rect">
            <a:avLst/>
          </a:prstGeom>
        </p:spPr>
      </p:pic>
    </p:spTree>
    <p:extLst>
      <p:ext uri="{BB962C8B-B14F-4D97-AF65-F5344CB8AC3E}">
        <p14:creationId xmlns:p14="http://schemas.microsoft.com/office/powerpoint/2010/main" val="155602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Upsampling</a:t>
            </a:r>
            <a:r>
              <a:rPr lang="en-US" altLang="zh-TW" dirty="0" smtClean="0"/>
              <a:t> Methods</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195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b="1" dirty="0" smtClean="0"/>
              <a:t>Interpolation-based </a:t>
            </a:r>
            <a:r>
              <a:rPr lang="en-US" altLang="zh-TW" b="1" dirty="0" err="1" smtClean="0"/>
              <a:t>upsampling</a:t>
            </a:r>
            <a:endParaRPr lang="en-US" altLang="zh-TW" b="1" dirty="0" smtClean="0"/>
          </a:p>
          <a:p>
            <a:pPr lvl="1"/>
            <a:r>
              <a:rPr lang="en-US" altLang="zh-TW" b="1" dirty="0" smtClean="0"/>
              <a:t>Nearest-neighbor interpolation</a:t>
            </a:r>
          </a:p>
          <a:p>
            <a:pPr lvl="1"/>
            <a:r>
              <a:rPr lang="en-US" altLang="zh-TW" b="1" dirty="0" smtClean="0"/>
              <a:t>Bilinear interpolation</a:t>
            </a:r>
          </a:p>
          <a:p>
            <a:pPr lvl="1"/>
            <a:r>
              <a:rPr lang="en-US" altLang="zh-TW" b="1" dirty="0" err="1" smtClean="0"/>
              <a:t>Bicubic</a:t>
            </a:r>
            <a:r>
              <a:rPr lang="en-US" altLang="zh-TW" b="1" dirty="0" smtClean="0"/>
              <a:t> interpolation</a:t>
            </a:r>
          </a:p>
          <a:p>
            <a:r>
              <a:rPr lang="en-US" altLang="zh-TW" dirty="0" smtClean="0">
                <a:solidFill>
                  <a:schemeClr val="bg2"/>
                </a:solidFill>
              </a:rPr>
              <a:t>Learning-based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Transposed convolution layer</a:t>
            </a:r>
          </a:p>
          <a:p>
            <a:pPr lvl="1"/>
            <a:r>
              <a:rPr lang="en-US" altLang="zh-TW" dirty="0" smtClean="0">
                <a:solidFill>
                  <a:schemeClr val="bg2"/>
                </a:solidFill>
              </a:rPr>
              <a:t>Subpixel layer</a:t>
            </a:r>
            <a:endParaRPr lang="zh-TW" altLang="en-US" dirty="0">
              <a:solidFill>
                <a:schemeClr val="bg2"/>
              </a:solidFill>
            </a:endParaRPr>
          </a:p>
        </p:txBody>
      </p:sp>
      <p:sp>
        <p:nvSpPr>
          <p:cNvPr id="4" name="文字方塊 3"/>
          <p:cNvSpPr txBox="1"/>
          <p:nvPr/>
        </p:nvSpPr>
        <p:spPr>
          <a:xfrm>
            <a:off x="7467600" y="1837690"/>
            <a:ext cx="4556760" cy="3046988"/>
          </a:xfrm>
          <a:prstGeom prst="rect">
            <a:avLst/>
          </a:prstGeom>
          <a:noFill/>
        </p:spPr>
        <p:txBody>
          <a:bodyPr wrap="square" rtlCol="0">
            <a:spAutoFit/>
          </a:bodyPr>
          <a:lstStyle/>
          <a:p>
            <a:r>
              <a:rPr lang="en-US" altLang="zh-TW" sz="2400" b="1" dirty="0" smtClean="0">
                <a:solidFill>
                  <a:schemeClr val="accent2"/>
                </a:solidFill>
              </a:rPr>
              <a:t>Cons of interpolation-based </a:t>
            </a:r>
            <a:r>
              <a:rPr lang="en-US" altLang="zh-TW" sz="2400" b="1" dirty="0" err="1" smtClean="0">
                <a:solidFill>
                  <a:schemeClr val="accent2"/>
                </a:solidFill>
              </a:rPr>
              <a:t>upsampling</a:t>
            </a:r>
            <a:r>
              <a:rPr lang="en-US" altLang="zh-TW" sz="2400" b="1" dirty="0" smtClean="0">
                <a:solidFill>
                  <a:schemeClr val="accent2"/>
                </a:solidFill>
              </a:rPr>
              <a:t> methods:</a:t>
            </a:r>
          </a:p>
          <a:p>
            <a:pPr marL="285750" indent="-285750">
              <a:buFont typeface="Arial" panose="020B0604020202020204" pitchFamily="34" charset="0"/>
              <a:buChar char="•"/>
            </a:pPr>
            <a:r>
              <a:rPr lang="en-US" altLang="zh-TW" b="1" dirty="0" smtClean="0">
                <a:solidFill>
                  <a:schemeClr val="accent2"/>
                </a:solidFill>
              </a:rPr>
              <a:t>the interpolation-based </a:t>
            </a:r>
            <a:r>
              <a:rPr lang="en-US" altLang="zh-TW" b="1" dirty="0" err="1" smtClean="0">
                <a:solidFill>
                  <a:schemeClr val="accent2"/>
                </a:solidFill>
              </a:rPr>
              <a:t>upsampling</a:t>
            </a:r>
            <a:r>
              <a:rPr lang="en-US" altLang="zh-TW" b="1" dirty="0" smtClean="0">
                <a:solidFill>
                  <a:schemeClr val="accent2"/>
                </a:solidFill>
              </a:rPr>
              <a:t> methods improve the image resolution only based on its own contents, which doesn’t bring any more information. </a:t>
            </a:r>
          </a:p>
          <a:p>
            <a:pPr marL="285750" indent="-285750">
              <a:buFont typeface="Arial" panose="020B0604020202020204" pitchFamily="34" charset="0"/>
              <a:buChar char="•"/>
            </a:pPr>
            <a:r>
              <a:rPr lang="en-US" altLang="zh-TW" b="1" dirty="0" smtClean="0">
                <a:solidFill>
                  <a:schemeClr val="accent2"/>
                </a:solidFill>
              </a:rPr>
              <a:t>Instead, they often introduce some side effects into the SR models, such as computational complexity, noise amplification, blurring results</a:t>
            </a:r>
            <a:endParaRPr lang="zh-TW" altLang="en-US" b="1" dirty="0">
              <a:solidFill>
                <a:schemeClr val="accent2"/>
              </a:solidFill>
            </a:endParaRPr>
          </a:p>
        </p:txBody>
      </p:sp>
    </p:spTree>
    <p:extLst>
      <p:ext uri="{BB962C8B-B14F-4D97-AF65-F5344CB8AC3E}">
        <p14:creationId xmlns:p14="http://schemas.microsoft.com/office/powerpoint/2010/main" val="293614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dirty="0" smtClean="0">
                <a:solidFill>
                  <a:schemeClr val="bg2"/>
                </a:solidFill>
              </a:rPr>
              <a:t>Interpolation-based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Nearest-neighbor interpolation</a:t>
            </a:r>
          </a:p>
          <a:p>
            <a:pPr lvl="1"/>
            <a:r>
              <a:rPr lang="en-US" altLang="zh-TW" dirty="0" smtClean="0">
                <a:solidFill>
                  <a:schemeClr val="bg2"/>
                </a:solidFill>
              </a:rPr>
              <a:t>Bilinear interpolation</a:t>
            </a:r>
          </a:p>
          <a:p>
            <a:pPr lvl="1"/>
            <a:r>
              <a:rPr lang="en-US" altLang="zh-TW" dirty="0" err="1" smtClean="0">
                <a:solidFill>
                  <a:schemeClr val="bg2"/>
                </a:solidFill>
              </a:rPr>
              <a:t>Bicubic</a:t>
            </a:r>
            <a:r>
              <a:rPr lang="en-US" altLang="zh-TW" dirty="0" smtClean="0">
                <a:solidFill>
                  <a:schemeClr val="bg2"/>
                </a:solidFill>
              </a:rPr>
              <a:t> interpolation</a:t>
            </a:r>
          </a:p>
          <a:p>
            <a:r>
              <a:rPr lang="en-US" altLang="zh-TW" b="1" dirty="0" smtClean="0"/>
              <a:t>Learning-based </a:t>
            </a:r>
            <a:r>
              <a:rPr lang="en-US" altLang="zh-TW" b="1" dirty="0" err="1" smtClean="0"/>
              <a:t>upsampling</a:t>
            </a:r>
            <a:endParaRPr lang="en-US" altLang="zh-TW" b="1" dirty="0" smtClean="0"/>
          </a:p>
          <a:p>
            <a:pPr lvl="1"/>
            <a:r>
              <a:rPr lang="en-US" altLang="zh-TW" b="1" dirty="0" smtClean="0"/>
              <a:t>Transposed convolution layer</a:t>
            </a:r>
          </a:p>
          <a:p>
            <a:pPr lvl="1"/>
            <a:r>
              <a:rPr lang="en-US" altLang="zh-TW" b="1" dirty="0" smtClean="0"/>
              <a:t>Subpixel layer</a:t>
            </a:r>
            <a:endParaRPr lang="zh-TW" altLang="en-US" b="1" dirty="0"/>
          </a:p>
        </p:txBody>
      </p:sp>
      <p:sp>
        <p:nvSpPr>
          <p:cNvPr id="4" name="文字方塊 3"/>
          <p:cNvSpPr txBox="1"/>
          <p:nvPr/>
        </p:nvSpPr>
        <p:spPr>
          <a:xfrm>
            <a:off x="7330440" y="1837690"/>
            <a:ext cx="4724400" cy="2431435"/>
          </a:xfrm>
          <a:prstGeom prst="rect">
            <a:avLst/>
          </a:prstGeom>
          <a:noFill/>
        </p:spPr>
        <p:txBody>
          <a:bodyPr wrap="square" rtlCol="0">
            <a:spAutoFit/>
          </a:bodyPr>
          <a:lstStyle/>
          <a:p>
            <a:r>
              <a:rPr lang="en-US" altLang="zh-TW" b="1" dirty="0" smtClean="0">
                <a:solidFill>
                  <a:schemeClr val="accent2"/>
                </a:solidFill>
              </a:rPr>
              <a:t>Nowadays, these two learning-based layers have become the most widely used </a:t>
            </a:r>
            <a:r>
              <a:rPr lang="en-US" altLang="zh-TW" b="1" dirty="0" err="1" smtClean="0">
                <a:solidFill>
                  <a:schemeClr val="accent2"/>
                </a:solidFill>
              </a:rPr>
              <a:t>upsampling</a:t>
            </a:r>
            <a:r>
              <a:rPr lang="en-US" altLang="zh-TW" b="1" dirty="0" smtClean="0">
                <a:solidFill>
                  <a:schemeClr val="accent2"/>
                </a:solidFill>
              </a:rPr>
              <a:t> methods</a:t>
            </a:r>
            <a:r>
              <a:rPr lang="en-US" altLang="zh-TW" sz="1600" b="1" dirty="0" smtClean="0">
                <a:solidFill>
                  <a:schemeClr val="accent2"/>
                </a:solidFill>
              </a:rPr>
              <a:t>. </a:t>
            </a:r>
            <a:r>
              <a:rPr lang="en-US" altLang="zh-TW" b="1" dirty="0" smtClean="0">
                <a:solidFill>
                  <a:schemeClr val="accent2"/>
                </a:solidFill>
              </a:rPr>
              <a:t>Especially in the post-</a:t>
            </a:r>
            <a:r>
              <a:rPr lang="en-US" altLang="zh-TW" b="1" dirty="0" err="1" smtClean="0">
                <a:solidFill>
                  <a:schemeClr val="accent2"/>
                </a:solidFill>
              </a:rPr>
              <a:t>upsampling</a:t>
            </a:r>
            <a:r>
              <a:rPr lang="en-US" altLang="zh-TW" b="1" dirty="0" smtClean="0">
                <a:solidFill>
                  <a:schemeClr val="accent2"/>
                </a:solidFill>
              </a:rPr>
              <a:t> framework, </a:t>
            </a:r>
            <a:r>
              <a:rPr lang="en-US" altLang="zh-TW" sz="1600" b="1" dirty="0" smtClean="0">
                <a:solidFill>
                  <a:schemeClr val="accent2"/>
                </a:solidFill>
              </a:rPr>
              <a:t>these layers are usually used in the final </a:t>
            </a:r>
            <a:r>
              <a:rPr lang="en-US" altLang="zh-TW" sz="1600" b="1" dirty="0" err="1" smtClean="0">
                <a:solidFill>
                  <a:schemeClr val="accent2"/>
                </a:solidFill>
              </a:rPr>
              <a:t>upsampling</a:t>
            </a:r>
            <a:r>
              <a:rPr lang="en-US" altLang="zh-TW" sz="1600" b="1" dirty="0" smtClean="0">
                <a:solidFill>
                  <a:schemeClr val="accent2"/>
                </a:solidFill>
              </a:rPr>
              <a:t> phase for reconstructing HR images based on high-level features extracted in low-dimensional space, and thus achieve end-to- end SR while avoiding overwhelming operations in high- dimensional space.</a:t>
            </a:r>
          </a:p>
        </p:txBody>
      </p:sp>
    </p:spTree>
    <p:extLst>
      <p:ext uri="{BB962C8B-B14F-4D97-AF65-F5344CB8AC3E}">
        <p14:creationId xmlns:p14="http://schemas.microsoft.com/office/powerpoint/2010/main" val="8725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Transposed Convolution</a:t>
            </a:r>
            <a:endParaRPr lang="zh-TW" altLang="en-US" dirty="0"/>
          </a:p>
        </p:txBody>
      </p:sp>
      <p:sp>
        <p:nvSpPr>
          <p:cNvPr id="3" name="內容版面配置區 2"/>
          <p:cNvSpPr>
            <a:spLocks noGrp="1"/>
          </p:cNvSpPr>
          <p:nvPr>
            <p:ph idx="1"/>
          </p:nvPr>
        </p:nvSpPr>
        <p:spPr>
          <a:xfrm>
            <a:off x="838200" y="1414145"/>
            <a:ext cx="10515600" cy="1618615"/>
          </a:xfrm>
        </p:spPr>
        <p:txBody>
          <a:bodyPr/>
          <a:lstStyle/>
          <a:p>
            <a:r>
              <a:rPr lang="en-US" altLang="zh-TW" dirty="0" smtClean="0"/>
              <a:t>it improves the image resolution by expanding the image by inserting zero values and performing convolution.</a:t>
            </a:r>
          </a:p>
          <a:p>
            <a:r>
              <a:rPr lang="en-US" altLang="zh-TW" dirty="0" smtClean="0"/>
              <a:t>Also known as the deconvolution layer</a:t>
            </a:r>
            <a:endParaRPr lang="zh-TW" altLang="en-US" dirty="0"/>
          </a:p>
        </p:txBody>
      </p:sp>
      <p:pic>
        <p:nvPicPr>
          <p:cNvPr id="4" name="圖片 3"/>
          <p:cNvPicPr>
            <a:picLocks noChangeAspect="1"/>
          </p:cNvPicPr>
          <p:nvPr/>
        </p:nvPicPr>
        <p:blipFill>
          <a:blip r:embed="rId2"/>
          <a:stretch>
            <a:fillRect/>
          </a:stretch>
        </p:blipFill>
        <p:spPr>
          <a:xfrm>
            <a:off x="1329153" y="2790317"/>
            <a:ext cx="9658887" cy="4018787"/>
          </a:xfrm>
          <a:prstGeom prst="rect">
            <a:avLst/>
          </a:prstGeom>
        </p:spPr>
      </p:pic>
    </p:spTree>
    <p:extLst>
      <p:ext uri="{BB962C8B-B14F-4D97-AF65-F5344CB8AC3E}">
        <p14:creationId xmlns:p14="http://schemas.microsoft.com/office/powerpoint/2010/main" val="84795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88657" y="244131"/>
            <a:ext cx="10527983" cy="6211913"/>
          </a:xfrm>
          <a:prstGeom prst="rect">
            <a:avLst/>
          </a:prstGeom>
        </p:spPr>
      </p:pic>
      <p:sp>
        <p:nvSpPr>
          <p:cNvPr id="5" name="矩形 4"/>
          <p:cNvSpPr/>
          <p:nvPr/>
        </p:nvSpPr>
        <p:spPr>
          <a:xfrm>
            <a:off x="1423851" y="888274"/>
            <a:ext cx="5799909" cy="274320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1116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graphicFrame>
        <p:nvGraphicFramePr>
          <p:cNvPr id="4" name="內容版面配置區 4"/>
          <p:cNvGraphicFramePr>
            <a:graphicFrameLocks/>
          </p:cNvGraphicFramePr>
          <p:nvPr>
            <p:extLst>
              <p:ext uri="{D42A27DB-BD31-4B8C-83A1-F6EECF244321}">
                <p14:modId xmlns:p14="http://schemas.microsoft.com/office/powerpoint/2010/main" val="41250814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Transposed convolution</a:t>
                      </a:r>
                      <a:endParaRPr lang="zh-TW" altLang="en-US" dirty="0"/>
                    </a:p>
                  </a:txBody>
                  <a:tcPr/>
                </a:tc>
                <a:tc>
                  <a:txBody>
                    <a:bodyPr/>
                    <a:lstStyle/>
                    <a:p>
                      <a:pPr marL="285750" indent="-285750">
                        <a:buFont typeface="Arial" panose="020B0604020202020204" pitchFamily="34" charset="0"/>
                        <a:buChar char="•"/>
                      </a:pPr>
                      <a:r>
                        <a:rPr lang="en-US" altLang="zh-TW" dirty="0" smtClean="0"/>
                        <a:t>Since the transposed convolution layer can enlarge the image size in an end-to-end manner while maintaining a connectivity pattern compatible with vanilla convolution, it is widely used as the </a:t>
                      </a:r>
                      <a:r>
                        <a:rPr lang="en-US" altLang="zh-TW" dirty="0" err="1" smtClean="0"/>
                        <a:t>upsampling</a:t>
                      </a:r>
                      <a:r>
                        <a:rPr lang="en-US" altLang="zh-TW" dirty="0" smtClean="0"/>
                        <a:t> layer in SR models</a:t>
                      </a:r>
                    </a:p>
                  </a:txBody>
                  <a:tcPr/>
                </a:tc>
                <a:tc>
                  <a:txBody>
                    <a:bodyPr/>
                    <a:lstStyle/>
                    <a:p>
                      <a:pPr marL="285750" indent="-285750">
                        <a:buFont typeface="Arial" panose="020B0604020202020204" pitchFamily="34" charset="0"/>
                        <a:buChar char="•"/>
                      </a:pPr>
                      <a:r>
                        <a:rPr lang="en-US" altLang="zh-TW" dirty="0" smtClean="0"/>
                        <a:t>This layer can easily cause “uneven overlapping” on each axis, </a:t>
                      </a:r>
                      <a:r>
                        <a:rPr lang="en-US" altLang="zh-TW" b="1" dirty="0" smtClean="0">
                          <a:solidFill>
                            <a:schemeClr val="accent2"/>
                          </a:solidFill>
                        </a:rPr>
                        <a:t>and the multiplied results on both axes further create a characteristic checkerboard- like pattern of varying magnitudes and thus hurt the SR performance</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6" name="圖片 5"/>
          <p:cNvPicPr>
            <a:picLocks noChangeAspect="1"/>
          </p:cNvPicPr>
          <p:nvPr/>
        </p:nvPicPr>
        <p:blipFill>
          <a:blip r:embed="rId2"/>
          <a:stretch>
            <a:fillRect/>
          </a:stretch>
        </p:blipFill>
        <p:spPr>
          <a:xfrm>
            <a:off x="1963578" y="2219602"/>
            <a:ext cx="8616355" cy="4196438"/>
          </a:xfrm>
          <a:prstGeom prst="rect">
            <a:avLst/>
          </a:prstGeom>
        </p:spPr>
      </p:pic>
    </p:spTree>
    <p:extLst>
      <p:ext uri="{BB962C8B-B14F-4D97-AF65-F5344CB8AC3E}">
        <p14:creationId xmlns:p14="http://schemas.microsoft.com/office/powerpoint/2010/main" val="13856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8" name="圖片 7"/>
          <p:cNvPicPr>
            <a:picLocks noChangeAspect="1"/>
          </p:cNvPicPr>
          <p:nvPr/>
        </p:nvPicPr>
        <p:blipFill>
          <a:blip r:embed="rId2"/>
          <a:stretch>
            <a:fillRect/>
          </a:stretch>
        </p:blipFill>
        <p:spPr>
          <a:xfrm>
            <a:off x="1479232" y="1079182"/>
            <a:ext cx="9934575" cy="1590675"/>
          </a:xfrm>
          <a:prstGeom prst="rect">
            <a:avLst/>
          </a:prstGeom>
        </p:spPr>
      </p:pic>
      <p:pic>
        <p:nvPicPr>
          <p:cNvPr id="9" name="圖片 8"/>
          <p:cNvPicPr>
            <a:picLocks noChangeAspect="1"/>
          </p:cNvPicPr>
          <p:nvPr/>
        </p:nvPicPr>
        <p:blipFill>
          <a:blip r:embed="rId3"/>
          <a:stretch>
            <a:fillRect/>
          </a:stretch>
        </p:blipFill>
        <p:spPr>
          <a:xfrm>
            <a:off x="686752" y="3108960"/>
            <a:ext cx="11077915" cy="2971800"/>
          </a:xfrm>
          <a:prstGeom prst="rect">
            <a:avLst/>
          </a:prstGeom>
        </p:spPr>
      </p:pic>
      <p:sp>
        <p:nvSpPr>
          <p:cNvPr id="10" name="文字方塊 9"/>
          <p:cNvSpPr txBox="1"/>
          <p:nvPr/>
        </p:nvSpPr>
        <p:spPr>
          <a:xfrm>
            <a:off x="563880" y="36576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1D case</a:t>
            </a:r>
            <a:endParaRPr lang="zh-TW" altLang="en-US" sz="3600" dirty="0"/>
          </a:p>
        </p:txBody>
      </p:sp>
      <p:sp>
        <p:nvSpPr>
          <p:cNvPr id="11" name="文字方塊 10"/>
          <p:cNvSpPr txBox="1"/>
          <p:nvPr/>
        </p:nvSpPr>
        <p:spPr>
          <a:xfrm>
            <a:off x="579120" y="332232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a:t>2</a:t>
            </a:r>
            <a:r>
              <a:rPr lang="en-US" altLang="zh-TW" sz="3600" dirty="0" smtClean="0"/>
              <a:t>D case</a:t>
            </a:r>
            <a:endParaRPr lang="zh-TW" altLang="en-US" sz="3600" dirty="0"/>
          </a:p>
        </p:txBody>
      </p:sp>
    </p:spTree>
    <p:extLst>
      <p:ext uri="{BB962C8B-B14F-4D97-AF65-F5344CB8AC3E}">
        <p14:creationId xmlns:p14="http://schemas.microsoft.com/office/powerpoint/2010/main" val="53688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2875" y="1568767"/>
            <a:ext cx="11906250" cy="4391025"/>
          </a:xfrm>
          <a:prstGeom prst="rect">
            <a:avLst/>
          </a:prstGeom>
        </p:spPr>
      </p:pic>
      <p:sp>
        <p:nvSpPr>
          <p:cNvPr id="6" name="文字方塊 5"/>
          <p:cNvSpPr txBox="1"/>
          <p:nvPr/>
        </p:nvSpPr>
        <p:spPr>
          <a:xfrm>
            <a:off x="335280" y="751463"/>
            <a:ext cx="5464316"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The artifact is propagated</a:t>
            </a:r>
            <a:endParaRPr lang="zh-TW" altLang="en-US" sz="3600" dirty="0"/>
          </a:p>
        </p:txBody>
      </p:sp>
      <p:sp>
        <p:nvSpPr>
          <p:cNvPr id="7" name="文字方塊 6"/>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284993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 y="746760"/>
            <a:ext cx="11643360" cy="6111240"/>
          </a:xfrm>
        </p:spPr>
        <p:txBody>
          <a:bodyPr>
            <a:normAutofit/>
          </a:bodyPr>
          <a:lstStyle/>
          <a:p>
            <a:r>
              <a:rPr lang="en-US" altLang="zh-TW" sz="3600" dirty="0" smtClean="0"/>
              <a:t>Possible ways to avoid such artifact</a:t>
            </a:r>
          </a:p>
          <a:p>
            <a:pPr lvl="1"/>
            <a:r>
              <a:rPr lang="en-US" altLang="zh-TW" b="1" dirty="0" smtClean="0"/>
              <a:t>In theory, our models could learn to carefully write to unevenly overlapping positions so that the output is evenly balanced</a:t>
            </a:r>
            <a:r>
              <a:rPr lang="en-US" altLang="zh-TW" dirty="0" smtClean="0"/>
              <a:t>. However, this is a tricky balancing act to achieve, especially when one has multiple channels interacting. Avoiding artifacts significantly restricts the possible filters, sacrificing model capacity. </a:t>
            </a:r>
            <a:r>
              <a:rPr lang="en-US" altLang="zh-TW" b="1" dirty="0" smtClean="0"/>
              <a:t>In practice, neural networks struggle to learn to completely avoid these patterns</a:t>
            </a:r>
            <a:r>
              <a:rPr lang="en-US" altLang="zh-TW" dirty="0" smtClean="0"/>
              <a:t>.</a:t>
            </a:r>
          </a:p>
          <a:p>
            <a:pPr lvl="1"/>
            <a:r>
              <a:rPr lang="en-US" altLang="zh-TW" dirty="0" smtClean="0"/>
              <a:t>One approach is to </a:t>
            </a:r>
            <a:r>
              <a:rPr lang="en-US" altLang="zh-TW" b="1" dirty="0" smtClean="0"/>
              <a:t>make sure you use a kernel size that is divided by your stride</a:t>
            </a:r>
            <a:r>
              <a:rPr lang="en-US" altLang="zh-TW" dirty="0" smtClean="0"/>
              <a:t>, avoiding the overlap issue. This is equivalent to “sub-pixel convolution,” a technique which has recently had success in image super-resolution. However, while this approach helps, it is still easy for deconvolution to fall into creating artifacts.</a:t>
            </a:r>
          </a:p>
          <a:p>
            <a:pPr lvl="1"/>
            <a:r>
              <a:rPr lang="en-US" altLang="zh-TW" dirty="0"/>
              <a:t>Another approach is to </a:t>
            </a:r>
            <a:r>
              <a:rPr lang="en-US" altLang="zh-TW" b="1" dirty="0"/>
              <a:t>separate out </a:t>
            </a:r>
            <a:r>
              <a:rPr lang="en-US" altLang="zh-TW" b="1" dirty="0" err="1"/>
              <a:t>upsampling</a:t>
            </a:r>
            <a:r>
              <a:rPr lang="en-US" altLang="zh-TW" b="1" dirty="0"/>
              <a:t> to a higher resolution from convolution to compute features</a:t>
            </a:r>
            <a:r>
              <a:rPr lang="en-US" altLang="zh-TW" dirty="0"/>
              <a:t>. For example, you might resize the image (using </a:t>
            </a:r>
            <a:r>
              <a:rPr lang="en-US" altLang="zh-TW" dirty="0">
                <a:hlinkClick r:id="rId2"/>
              </a:rPr>
              <a:t>nearest-neighbor interpolation</a:t>
            </a:r>
            <a:r>
              <a:rPr lang="en-US" altLang="zh-TW" dirty="0"/>
              <a:t> or </a:t>
            </a:r>
            <a:r>
              <a:rPr lang="en-US" altLang="zh-TW" dirty="0">
                <a:hlinkClick r:id="rId3"/>
              </a:rPr>
              <a:t>bilinear interpolation</a:t>
            </a:r>
            <a:r>
              <a:rPr lang="en-US" altLang="zh-TW" dirty="0"/>
              <a:t>) and then do a convolutional layer. This seems like a natural approach, and roughly similar methods have worked well in image super-resolution </a:t>
            </a:r>
            <a:endParaRPr lang="zh-TW" altLang="en-US" dirty="0"/>
          </a:p>
        </p:txBody>
      </p:sp>
      <p:sp>
        <p:nvSpPr>
          <p:cNvPr id="4" name="文字方塊 3"/>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322600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Subpixel Layer</a:t>
            </a:r>
            <a:endParaRPr lang="zh-TW" altLang="en-US" dirty="0"/>
          </a:p>
        </p:txBody>
      </p:sp>
      <p:sp>
        <p:nvSpPr>
          <p:cNvPr id="3" name="內容版面配置區 2"/>
          <p:cNvSpPr>
            <a:spLocks noGrp="1"/>
          </p:cNvSpPr>
          <p:nvPr>
            <p:ph idx="1"/>
          </p:nvPr>
        </p:nvSpPr>
        <p:spPr/>
        <p:txBody>
          <a:bodyPr/>
          <a:lstStyle/>
          <a:p>
            <a:r>
              <a:rPr lang="en-US" altLang="zh-TW" dirty="0" smtClean="0"/>
              <a:t>The sub-pixel layer performs </a:t>
            </a:r>
            <a:r>
              <a:rPr lang="en-US" altLang="zh-TW" dirty="0" err="1" smtClean="0"/>
              <a:t>upsampling</a:t>
            </a:r>
            <a:r>
              <a:rPr lang="en-US" altLang="zh-TW" dirty="0" smtClean="0"/>
              <a:t> by generating a plurality of channels by convolution and then reshaping them</a:t>
            </a:r>
            <a:endParaRPr lang="zh-TW" altLang="en-US" dirty="0"/>
          </a:p>
        </p:txBody>
      </p:sp>
      <p:pic>
        <p:nvPicPr>
          <p:cNvPr id="4" name="圖片 3"/>
          <p:cNvPicPr>
            <a:picLocks noChangeAspect="1"/>
          </p:cNvPicPr>
          <p:nvPr/>
        </p:nvPicPr>
        <p:blipFill>
          <a:blip r:embed="rId2"/>
          <a:stretch>
            <a:fillRect/>
          </a:stretch>
        </p:blipFill>
        <p:spPr>
          <a:xfrm>
            <a:off x="1902142" y="3052550"/>
            <a:ext cx="8354378" cy="3320524"/>
          </a:xfrm>
          <a:prstGeom prst="rect">
            <a:avLst/>
          </a:prstGeom>
        </p:spPr>
      </p:pic>
    </p:spTree>
    <p:extLst>
      <p:ext uri="{BB962C8B-B14F-4D97-AF65-F5344CB8AC3E}">
        <p14:creationId xmlns:p14="http://schemas.microsoft.com/office/powerpoint/2010/main" val="239320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aphicFrame>
        <p:nvGraphicFramePr>
          <p:cNvPr id="4" name="內容版面配置區 4"/>
          <p:cNvGraphicFramePr>
            <a:graphicFrameLocks/>
          </p:cNvGraphicFramePr>
          <p:nvPr>
            <p:extLst>
              <p:ext uri="{D42A27DB-BD31-4B8C-83A1-F6EECF244321}">
                <p14:modId xmlns:p14="http://schemas.microsoft.com/office/powerpoint/2010/main" val="98547830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Subpixel Layer</a:t>
                      </a:r>
                      <a:endParaRPr lang="zh-TW" altLang="en-US" dirty="0"/>
                    </a:p>
                  </a:txBody>
                  <a:tcPr/>
                </a:tc>
                <a:tc>
                  <a:txBody>
                    <a:bodyPr/>
                    <a:lstStyle/>
                    <a:p>
                      <a:pPr marL="285750" indent="-285750">
                        <a:buFont typeface="Arial" panose="020B0604020202020204" pitchFamily="34" charset="0"/>
                        <a:buChar char="•"/>
                      </a:pPr>
                      <a:r>
                        <a:rPr lang="en-US" altLang="zh-TW" dirty="0" smtClean="0"/>
                        <a:t>Compared with transposed convolution layer, the greatest advantage of sub-pixel layer is the </a:t>
                      </a:r>
                      <a:r>
                        <a:rPr lang="en-US" altLang="zh-TW" b="1" dirty="0" smtClean="0">
                          <a:solidFill>
                            <a:schemeClr val="accent2"/>
                          </a:solidFill>
                        </a:rPr>
                        <a:t>larger receptive field</a:t>
                      </a:r>
                      <a:r>
                        <a:rPr lang="en-US" altLang="zh-TW" dirty="0" smtClean="0"/>
                        <a:t>, which provides more contextual information to help gen- </a:t>
                      </a:r>
                      <a:r>
                        <a:rPr lang="en-US" altLang="zh-TW" dirty="0" err="1" smtClean="0"/>
                        <a:t>erate</a:t>
                      </a:r>
                      <a:r>
                        <a:rPr lang="en-US" altLang="zh-TW" dirty="0" smtClean="0"/>
                        <a:t> more accurate details.</a:t>
                      </a:r>
                    </a:p>
                  </a:txBody>
                  <a:tcPr/>
                </a:tc>
                <a:tc>
                  <a:txBody>
                    <a:bodyPr/>
                    <a:lstStyle/>
                    <a:p>
                      <a:pPr marL="285750" indent="-285750">
                        <a:buFont typeface="Arial" panose="020B0604020202020204" pitchFamily="34" charset="0"/>
                        <a:buChar char="•"/>
                      </a:pPr>
                      <a:r>
                        <a:rPr lang="en-US" altLang="zh-TW" dirty="0" smtClean="0"/>
                        <a:t>The distribution of the receptive fields of sub-pixel layers is uneven, blocky regions actually share the same receptive field, </a:t>
                      </a:r>
                      <a:r>
                        <a:rPr lang="en-US" altLang="zh-TW" b="1" dirty="0" smtClean="0">
                          <a:solidFill>
                            <a:schemeClr val="accent2"/>
                          </a:solidFill>
                        </a:rPr>
                        <a:t>which may result in some artefacts near the boundaries of different blocks</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5" name="圖片 4"/>
          <p:cNvPicPr>
            <a:picLocks noChangeAspect="1"/>
          </p:cNvPicPr>
          <p:nvPr/>
        </p:nvPicPr>
        <p:blipFill rotWithShape="1">
          <a:blip r:embed="rId2"/>
          <a:srcRect l="73002" t="3535" r="4196" b="32586"/>
          <a:stretch/>
        </p:blipFill>
        <p:spPr>
          <a:xfrm>
            <a:off x="4556760" y="2468245"/>
            <a:ext cx="3749040" cy="4174352"/>
          </a:xfrm>
          <a:prstGeom prst="rect">
            <a:avLst/>
          </a:prstGeom>
        </p:spPr>
      </p:pic>
    </p:spTree>
    <p:extLst>
      <p:ext uri="{BB962C8B-B14F-4D97-AF65-F5344CB8AC3E}">
        <p14:creationId xmlns:p14="http://schemas.microsoft.com/office/powerpoint/2010/main" val="98599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[Subpixel Layer] Example 1</a:t>
            </a:r>
          </a:p>
          <a:p>
            <a:pPr lvl="1"/>
            <a:r>
              <a:rPr lang="en-US" altLang="zh-TW" dirty="0" smtClean="0"/>
              <a:t>ESPCN </a:t>
            </a:r>
          </a:p>
          <a:p>
            <a:pPr lvl="2"/>
            <a:r>
              <a:rPr lang="en-US" altLang="zh-TW" dirty="0" smtClean="0"/>
              <a:t>Shi, </a:t>
            </a:r>
            <a:r>
              <a:rPr lang="en-US" altLang="zh-TW" dirty="0" err="1" smtClean="0"/>
              <a:t>Wenzhe</a:t>
            </a:r>
            <a:r>
              <a:rPr lang="en-US" altLang="zh-TW" dirty="0" smtClean="0"/>
              <a:t>, et al. "Real-time single image and video super-resolution using an efficient sub-pixel convolutional neural network." Proceedings of the IEEE conference on computer vision and pattern recognition. 2016.</a:t>
            </a:r>
            <a:endParaRPr lang="zh-TW" altLang="en-US" dirty="0"/>
          </a:p>
        </p:txBody>
      </p:sp>
      <p:pic>
        <p:nvPicPr>
          <p:cNvPr id="4" name="圖片 3"/>
          <p:cNvPicPr>
            <a:picLocks noChangeAspect="1"/>
          </p:cNvPicPr>
          <p:nvPr/>
        </p:nvPicPr>
        <p:blipFill>
          <a:blip r:embed="rId2"/>
          <a:stretch>
            <a:fillRect/>
          </a:stretch>
        </p:blipFill>
        <p:spPr>
          <a:xfrm>
            <a:off x="274320" y="2626125"/>
            <a:ext cx="11724323" cy="3261277"/>
          </a:xfrm>
          <a:prstGeom prst="rect">
            <a:avLst/>
          </a:prstGeom>
        </p:spPr>
      </p:pic>
    </p:spTree>
    <p:extLst>
      <p:ext uri="{BB962C8B-B14F-4D97-AF65-F5344CB8AC3E}">
        <p14:creationId xmlns:p14="http://schemas.microsoft.com/office/powerpoint/2010/main" val="107474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Design Strategy</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4938387" y="563879"/>
            <a:ext cx="6409063" cy="2316481"/>
          </a:xfrm>
          <a:prstGeom prst="rect">
            <a:avLst/>
          </a:prstGeom>
        </p:spPr>
      </p:pic>
    </p:spTree>
    <p:extLst>
      <p:ext uri="{BB962C8B-B14F-4D97-AF65-F5344CB8AC3E}">
        <p14:creationId xmlns:p14="http://schemas.microsoft.com/office/powerpoint/2010/main" val="216011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744200" cy="4404361"/>
          </a:xfrm>
        </p:spPr>
        <p:txBody>
          <a:bodyPr>
            <a:normAutofit/>
          </a:bodyPr>
          <a:lstStyle/>
          <a:p>
            <a:r>
              <a:rPr lang="en-US" altLang="zh-TW" dirty="0" smtClean="0"/>
              <a:t>Since super-resolution is an image-to-image translation task where the input image is highly correlated with the target image, researchers try to learn only the residuals between two images.</a:t>
            </a:r>
          </a:p>
          <a:p>
            <a:pPr lvl="1"/>
            <a:r>
              <a:rPr lang="en-US" altLang="zh-TW" b="1" dirty="0" smtClean="0"/>
              <a:t>Global Residual Learning</a:t>
            </a:r>
          </a:p>
          <a:p>
            <a:pPr lvl="2"/>
            <a:r>
              <a:rPr lang="en-US" altLang="zh-TW" dirty="0" smtClean="0"/>
              <a:t>Connect the input image and the output image</a:t>
            </a:r>
          </a:p>
          <a:p>
            <a:pPr lvl="1"/>
            <a:r>
              <a:rPr lang="en-US" altLang="zh-TW" b="1" dirty="0" smtClean="0"/>
              <a:t>Local Residual Learning</a:t>
            </a:r>
          </a:p>
          <a:p>
            <a:pPr lvl="2"/>
            <a:r>
              <a:rPr lang="en-US" altLang="zh-TW" dirty="0" smtClean="0"/>
              <a:t>Add multiple shortcuts between layers with different depths inside the network</a:t>
            </a:r>
            <a:endParaRPr lang="zh-TW" altLang="en-US" dirty="0" smtClean="0"/>
          </a:p>
          <a:p>
            <a:pPr lvl="2"/>
            <a:r>
              <a:rPr lang="en-US" altLang="zh-TW" dirty="0" smtClean="0"/>
              <a:t>Used to alleviate the degradation problem caused by ever-increasing network depths and improve the learning ability</a:t>
            </a:r>
          </a:p>
          <a:p>
            <a:r>
              <a:rPr lang="en-US" altLang="zh-TW" dirty="0"/>
              <a:t>I</a:t>
            </a:r>
            <a:r>
              <a:rPr lang="en-US" altLang="zh-TW" dirty="0" smtClean="0"/>
              <a:t>t is widely used by SR models, especially under the pre-</a:t>
            </a:r>
            <a:r>
              <a:rPr lang="en-US" altLang="zh-TW" dirty="0" err="1" smtClean="0"/>
              <a:t>upsampling</a:t>
            </a:r>
            <a:r>
              <a:rPr lang="en-US" altLang="zh-TW" dirty="0" smtClean="0"/>
              <a:t> framework</a:t>
            </a:r>
          </a:p>
        </p:txBody>
      </p:sp>
      <p:pic>
        <p:nvPicPr>
          <p:cNvPr id="4" name="圖片 3"/>
          <p:cNvPicPr>
            <a:picLocks noChangeAspect="1"/>
          </p:cNvPicPr>
          <p:nvPr/>
        </p:nvPicPr>
        <p:blipFill rotWithShape="1">
          <a:blip r:embed="rId3"/>
          <a:srcRect t="5174" r="78054" b="65119"/>
          <a:stretch/>
        </p:blipFill>
        <p:spPr>
          <a:xfrm>
            <a:off x="3763803" y="91440"/>
            <a:ext cx="4454167" cy="2179320"/>
          </a:xfrm>
          <a:prstGeom prst="rect">
            <a:avLst/>
          </a:prstGeom>
        </p:spPr>
      </p:pic>
    </p:spTree>
    <p:extLst>
      <p:ext uri="{BB962C8B-B14F-4D97-AF65-F5344CB8AC3E}">
        <p14:creationId xmlns:p14="http://schemas.microsoft.com/office/powerpoint/2010/main" val="154718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310333"/>
            <a:ext cx="10944497" cy="4351338"/>
          </a:xfrm>
        </p:spPr>
        <p:txBody>
          <a:bodyPr/>
          <a:lstStyle/>
          <a:p>
            <a:r>
              <a:rPr lang="en-US" altLang="zh-TW" dirty="0" smtClean="0"/>
              <a:t>[Global Residual Learning] Example 1</a:t>
            </a:r>
          </a:p>
          <a:p>
            <a:pPr lvl="1"/>
            <a:r>
              <a:rPr lang="en-US" altLang="zh-TW" dirty="0" smtClean="0"/>
              <a:t>VDSR</a:t>
            </a:r>
          </a:p>
          <a:p>
            <a:pPr lvl="2"/>
            <a:r>
              <a:rPr lang="en-US" altLang="zh-TW" dirty="0"/>
              <a:t>Kim, </a:t>
            </a:r>
            <a:r>
              <a:rPr lang="en-US" altLang="zh-TW" dirty="0" err="1"/>
              <a:t>Jiwon</a:t>
            </a:r>
            <a:r>
              <a:rPr lang="en-US" altLang="zh-TW" dirty="0"/>
              <a:t>, Jung Kwon Lee, and </a:t>
            </a:r>
            <a:r>
              <a:rPr lang="en-US" altLang="zh-TW" dirty="0" err="1"/>
              <a:t>Kyoung</a:t>
            </a:r>
            <a:r>
              <a:rPr lang="en-US" altLang="zh-TW" dirty="0"/>
              <a:t> Mu Lee. "Accurate image super-resolution using very deep convolutional networks." </a:t>
            </a:r>
            <a:r>
              <a:rPr lang="en-US" altLang="zh-TW" i="1" dirty="0"/>
              <a:t>Proceedings of the IEEE conference on computer vision and pattern recognition</a:t>
            </a:r>
            <a:r>
              <a:rPr lang="en-US" altLang="zh-TW" dirty="0"/>
              <a:t>. 2016</a:t>
            </a:r>
            <a:r>
              <a:rPr lang="en-US" altLang="zh-TW" dirty="0" smtClean="0"/>
              <a:t>.</a:t>
            </a:r>
          </a:p>
          <a:p>
            <a:pPr lvl="2"/>
            <a:r>
              <a:rPr lang="en-US" altLang="zh-TW" dirty="0"/>
              <a:t>The advantage of this framework is that the difficult </a:t>
            </a:r>
            <a:r>
              <a:rPr lang="en-US" altLang="zh-TW" dirty="0" err="1"/>
              <a:t>upsampling</a:t>
            </a:r>
            <a:r>
              <a:rPr lang="en-US" altLang="zh-TW" dirty="0"/>
              <a:t> task has been done by predefined traditional algorithms, and deep CNNs only need to refine the coarse images, which significantly reduces the learning difficulty. In addition, </a:t>
            </a:r>
            <a:r>
              <a:rPr lang="en-US" altLang="zh-TW" dirty="0" smtClean="0">
                <a:solidFill>
                  <a:schemeClr val="accent2"/>
                </a:solidFill>
              </a:rPr>
              <a:t>this model </a:t>
            </a:r>
            <a:r>
              <a:rPr lang="en-US" altLang="zh-TW" dirty="0">
                <a:solidFill>
                  <a:schemeClr val="accent2"/>
                </a:solidFill>
              </a:rPr>
              <a:t>can take interpolated images with arbitrary size and scaling factors as input, and give refined results with comparable performance to single-scale SR </a:t>
            </a:r>
            <a:r>
              <a:rPr lang="en-US" altLang="zh-TW" dirty="0" smtClean="0">
                <a:solidFill>
                  <a:schemeClr val="accent2"/>
                </a:solidFill>
              </a:rPr>
              <a:t>models</a:t>
            </a:r>
            <a:r>
              <a:rPr lang="en-US" altLang="zh-TW" dirty="0" smtClean="0"/>
              <a:t>.</a:t>
            </a:r>
          </a:p>
          <a:p>
            <a:pPr lvl="1"/>
            <a:endParaRPr lang="zh-TW" altLang="en-US" dirty="0"/>
          </a:p>
        </p:txBody>
      </p:sp>
      <p:pic>
        <p:nvPicPr>
          <p:cNvPr id="4" name="圖片 3"/>
          <p:cNvPicPr>
            <a:picLocks noChangeAspect="1"/>
          </p:cNvPicPr>
          <p:nvPr/>
        </p:nvPicPr>
        <p:blipFill>
          <a:blip r:embed="rId2"/>
          <a:stretch>
            <a:fillRect/>
          </a:stretch>
        </p:blipFill>
        <p:spPr>
          <a:xfrm>
            <a:off x="1539784" y="3980669"/>
            <a:ext cx="9916342" cy="2523197"/>
          </a:xfrm>
          <a:prstGeom prst="rect">
            <a:avLst/>
          </a:prstGeom>
        </p:spPr>
      </p:pic>
    </p:spTree>
    <p:extLst>
      <p:ext uri="{BB962C8B-B14F-4D97-AF65-F5344CB8AC3E}">
        <p14:creationId xmlns:p14="http://schemas.microsoft.com/office/powerpoint/2010/main" val="39701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SR-related Dataset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65747" y="1500219"/>
            <a:ext cx="11606213" cy="4257643"/>
          </a:xfrm>
          <a:prstGeom prst="rect">
            <a:avLst/>
          </a:prstGeom>
        </p:spPr>
      </p:pic>
    </p:spTree>
    <p:extLst>
      <p:ext uri="{BB962C8B-B14F-4D97-AF65-F5344CB8AC3E}">
        <p14:creationId xmlns:p14="http://schemas.microsoft.com/office/powerpoint/2010/main" val="822603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Example 1</a:t>
            </a:r>
          </a:p>
          <a:p>
            <a:pPr lvl="1"/>
            <a:r>
              <a:rPr lang="en-US" altLang="zh-TW" dirty="0" err="1" smtClean="0"/>
              <a:t>SRResNet</a:t>
            </a:r>
            <a:r>
              <a:rPr lang="en-US" altLang="zh-TW" dirty="0" smtClean="0"/>
              <a:t> (Generator Network of SRGAN)</a:t>
            </a:r>
          </a:p>
          <a:p>
            <a:pPr lvl="2"/>
            <a:r>
              <a:rPr lang="en-US" altLang="zh-TW" dirty="0" err="1"/>
              <a:t>Ledig</a:t>
            </a:r>
            <a:r>
              <a:rPr lang="en-US" altLang="zh-TW" dirty="0"/>
              <a:t>, Christian, et al. "Photo-realistic single image super-resolution using a generative adversarial network." </a:t>
            </a:r>
            <a:r>
              <a:rPr lang="en-US" altLang="zh-TW" i="1" dirty="0"/>
              <a:t>Proceedings of the IEEE conference on computer vision and pattern recognition</a:t>
            </a:r>
            <a:r>
              <a:rPr lang="en-US" altLang="zh-TW" dirty="0"/>
              <a:t>. 2017</a:t>
            </a:r>
            <a:r>
              <a:rPr lang="en-US" altLang="zh-TW" dirty="0" smtClean="0"/>
              <a:t>.</a:t>
            </a:r>
          </a:p>
        </p:txBody>
      </p:sp>
      <p:pic>
        <p:nvPicPr>
          <p:cNvPr id="5" name="圖片 4"/>
          <p:cNvPicPr>
            <a:picLocks noChangeAspect="1"/>
          </p:cNvPicPr>
          <p:nvPr/>
        </p:nvPicPr>
        <p:blipFill>
          <a:blip r:embed="rId3"/>
          <a:stretch>
            <a:fillRect/>
          </a:stretch>
        </p:blipFill>
        <p:spPr>
          <a:xfrm>
            <a:off x="668792" y="2246390"/>
            <a:ext cx="11386049" cy="3437176"/>
          </a:xfrm>
          <a:prstGeom prst="rect">
            <a:avLst/>
          </a:prstGeom>
        </p:spPr>
      </p:pic>
    </p:spTree>
    <p:extLst>
      <p:ext uri="{BB962C8B-B14F-4D97-AF65-F5344CB8AC3E}">
        <p14:creationId xmlns:p14="http://schemas.microsoft.com/office/powerpoint/2010/main" val="150665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[Local Residual Learning] Example 2</a:t>
            </a:r>
          </a:p>
          <a:p>
            <a:pPr lvl="1"/>
            <a:r>
              <a:rPr lang="en-US" altLang="zh-TW" dirty="0" smtClean="0"/>
              <a:t>EDSR [winner of NTIRE 2017]</a:t>
            </a:r>
          </a:p>
          <a:p>
            <a:pPr lvl="2"/>
            <a:r>
              <a:rPr lang="en-US" altLang="zh-TW" dirty="0"/>
              <a:t>Lim, Bee, et al. "Enhanced deep residual networks for single image super-resolution." </a:t>
            </a:r>
            <a:r>
              <a:rPr lang="en-US" altLang="zh-TW" i="1" dirty="0"/>
              <a:t>Proceedings of the IEEE Conference on Computer Vision and Pattern Recognition Workshops</a:t>
            </a:r>
            <a:r>
              <a:rPr lang="en-US" altLang="zh-TW" dirty="0"/>
              <a:t>. 2017</a:t>
            </a:r>
            <a:r>
              <a:rPr lang="en-US" altLang="zh-TW" dirty="0" smtClean="0"/>
              <a:t>.</a:t>
            </a:r>
          </a:p>
          <a:p>
            <a:pPr lvl="2"/>
            <a:r>
              <a:rPr lang="en-US" altLang="zh-TW" b="1" dirty="0" smtClean="0">
                <a:solidFill>
                  <a:schemeClr val="accent2"/>
                </a:solidFill>
              </a:rPr>
              <a:t>Lim </a:t>
            </a:r>
            <a:r>
              <a:rPr lang="en-US" altLang="zh-TW" b="1" dirty="0">
                <a:solidFill>
                  <a:schemeClr val="accent2"/>
                </a:solidFill>
              </a:rPr>
              <a:t>et al. </a:t>
            </a:r>
            <a:r>
              <a:rPr lang="en-US" altLang="zh-TW" b="1" dirty="0" smtClean="0">
                <a:solidFill>
                  <a:schemeClr val="accent2"/>
                </a:solidFill>
              </a:rPr>
              <a:t>argue </a:t>
            </a:r>
            <a:r>
              <a:rPr lang="en-US" altLang="zh-TW" b="1" dirty="0">
                <a:solidFill>
                  <a:schemeClr val="accent2"/>
                </a:solidFill>
              </a:rPr>
              <a:t>that the BN loses the scale information of each image and gets rid of range flexibility from networks. So they remove BN layers, use the saved memory (up to 40%) to employ a much larger model, and thus increase the performance substantially.</a:t>
            </a:r>
            <a:endParaRPr lang="zh-TW" altLang="en-US" dirty="0"/>
          </a:p>
        </p:txBody>
      </p:sp>
      <p:pic>
        <p:nvPicPr>
          <p:cNvPr id="2" name="圖片 1"/>
          <p:cNvPicPr>
            <a:picLocks noChangeAspect="1"/>
          </p:cNvPicPr>
          <p:nvPr/>
        </p:nvPicPr>
        <p:blipFill>
          <a:blip r:embed="rId3"/>
          <a:stretch>
            <a:fillRect/>
          </a:stretch>
        </p:blipFill>
        <p:spPr>
          <a:xfrm>
            <a:off x="3053579" y="2802835"/>
            <a:ext cx="5450342" cy="3740431"/>
          </a:xfrm>
          <a:prstGeom prst="rect">
            <a:avLst/>
          </a:prstGeom>
        </p:spPr>
      </p:pic>
    </p:spTree>
    <p:extLst>
      <p:ext uri="{BB962C8B-B14F-4D97-AF65-F5344CB8AC3E}">
        <p14:creationId xmlns:p14="http://schemas.microsoft.com/office/powerpoint/2010/main" val="407988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515600" cy="4404361"/>
          </a:xfrm>
        </p:spPr>
        <p:txBody>
          <a:bodyPr>
            <a:normAutofit fontScale="85000" lnSpcReduction="20000"/>
          </a:bodyPr>
          <a:lstStyle/>
          <a:p>
            <a:r>
              <a:rPr lang="en-US" altLang="zh-TW" b="1" dirty="0" smtClean="0">
                <a:solidFill>
                  <a:schemeClr val="accent2"/>
                </a:solidFill>
              </a:rPr>
              <a:t>Recursive learning </a:t>
            </a:r>
            <a:r>
              <a:rPr lang="en-US" altLang="zh-TW" b="1" dirty="0" smtClean="0"/>
              <a:t>is designed to achieve larger receptive field and learn higher- level features without introducing overwhelming parameters</a:t>
            </a:r>
          </a:p>
          <a:p>
            <a:pPr lvl="1"/>
            <a:r>
              <a:rPr lang="en-US" altLang="zh-TW" b="1" dirty="0" smtClean="0"/>
              <a:t>apply the same modules multiple times in a recursive manner</a:t>
            </a:r>
            <a:endParaRPr lang="en-US" altLang="zh-TW" dirty="0" smtClean="0"/>
          </a:p>
          <a:p>
            <a:r>
              <a:rPr lang="en-US" altLang="zh-TW" b="1" dirty="0" smtClean="0"/>
              <a:t>Examples:</a:t>
            </a:r>
          </a:p>
          <a:p>
            <a:pPr lvl="1"/>
            <a:r>
              <a:rPr lang="en-US" altLang="zh-TW" b="1" dirty="0" smtClean="0"/>
              <a:t>DRCN</a:t>
            </a:r>
            <a:r>
              <a:rPr lang="en-US" altLang="zh-TW" dirty="0" smtClean="0"/>
              <a:t> employs a single convolutional layer as the recursive unit and reaches a receptive field of 41×41, which is much larger than 13×13 of SRCNN, without over many parameters.</a:t>
            </a:r>
          </a:p>
          <a:p>
            <a:pPr lvl="1"/>
            <a:r>
              <a:rPr lang="en-US" altLang="zh-TW" b="1" dirty="0" smtClean="0"/>
              <a:t>DRRN</a:t>
            </a:r>
            <a:r>
              <a:rPr lang="en-US" altLang="zh-TW" dirty="0" smtClean="0"/>
              <a:t> uses a residual block as the recursive unit for 25 recursions and obtains even better performance than a non- recursive baseline with 17 residual blocks. Later</a:t>
            </a:r>
          </a:p>
          <a:p>
            <a:pPr lvl="1"/>
            <a:r>
              <a:rPr lang="en-US" altLang="zh-TW" b="1" dirty="0" err="1" smtClean="0"/>
              <a:t>MemNet</a:t>
            </a:r>
            <a:r>
              <a:rPr lang="en-US" altLang="zh-TW" dirty="0" smtClean="0"/>
              <a:t> based on the memory block, which is composed of a 6-recursive residual block where the outputs of every recursion are concatenated and go through an extra 1 × 1 convolution for memorizing and forgetting.</a:t>
            </a:r>
          </a:p>
          <a:p>
            <a:pPr lvl="1"/>
            <a:r>
              <a:rPr lang="en-US" altLang="zh-TW" b="1" dirty="0" smtClean="0"/>
              <a:t>CARN</a:t>
            </a:r>
            <a:r>
              <a:rPr lang="en-US" altLang="zh-TW" dirty="0" smtClean="0"/>
              <a:t> also adopts a similar recursive unit including several residual blocks.</a:t>
            </a:r>
          </a:p>
          <a:p>
            <a:r>
              <a:rPr lang="en-US" altLang="zh-TW" dirty="0" smtClean="0"/>
              <a:t>In practice, recursive learning inherently brings vanishing or exploding gradient problems, consequently </a:t>
            </a:r>
            <a:r>
              <a:rPr lang="en-US" altLang="zh-TW" b="1" dirty="0" smtClean="0"/>
              <a:t>some techniques such as residual learning and multi- supervision are often combined together with recursive learning for mitigating these problems</a:t>
            </a:r>
          </a:p>
          <a:p>
            <a:pPr lvl="1"/>
            <a:endParaRPr lang="zh-TW" altLang="en-US" dirty="0"/>
          </a:p>
        </p:txBody>
      </p:sp>
      <p:pic>
        <p:nvPicPr>
          <p:cNvPr id="4" name="圖片 3"/>
          <p:cNvPicPr>
            <a:picLocks noChangeAspect="1"/>
          </p:cNvPicPr>
          <p:nvPr/>
        </p:nvPicPr>
        <p:blipFill rotWithShape="1">
          <a:blip r:embed="rId3"/>
          <a:srcRect l="24779" t="3927" r="53275" b="66366"/>
          <a:stretch/>
        </p:blipFill>
        <p:spPr>
          <a:xfrm>
            <a:off x="3763803" y="91440"/>
            <a:ext cx="4454167" cy="2179320"/>
          </a:xfrm>
          <a:prstGeom prst="rect">
            <a:avLst/>
          </a:prstGeom>
        </p:spPr>
      </p:pic>
    </p:spTree>
    <p:extLst>
      <p:ext uri="{BB962C8B-B14F-4D97-AF65-F5344CB8AC3E}">
        <p14:creationId xmlns:p14="http://schemas.microsoft.com/office/powerpoint/2010/main" val="380196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4351338"/>
          </a:xfrm>
        </p:spPr>
        <p:txBody>
          <a:bodyPr/>
          <a:lstStyle/>
          <a:p>
            <a:r>
              <a:rPr lang="en-US" altLang="zh-TW" dirty="0" smtClean="0"/>
              <a:t>Examples</a:t>
            </a:r>
          </a:p>
          <a:p>
            <a:pPr lvl="1"/>
            <a:r>
              <a:rPr lang="en-US" altLang="zh-TW" dirty="0" smtClean="0"/>
              <a:t>DRCN (</a:t>
            </a:r>
            <a:r>
              <a:rPr lang="en-US" altLang="zh-TW" dirty="0"/>
              <a:t>Deeply-Recursive Convolutional Network for Image Super-Resolution</a:t>
            </a:r>
            <a:r>
              <a:rPr lang="en-US" altLang="zh-TW" dirty="0" smtClean="0"/>
              <a:t>)</a:t>
            </a:r>
          </a:p>
          <a:p>
            <a:pPr lvl="2"/>
            <a:r>
              <a:rPr lang="en-US" altLang="zh-TW" sz="1400" dirty="0"/>
              <a:t>Kim, </a:t>
            </a:r>
            <a:r>
              <a:rPr lang="en-US" altLang="zh-TW" sz="1400" dirty="0" err="1"/>
              <a:t>Jiwon</a:t>
            </a:r>
            <a:r>
              <a:rPr lang="en-US" altLang="zh-TW" sz="1400" dirty="0"/>
              <a:t>, Jung Kwon Lee, and </a:t>
            </a:r>
            <a:r>
              <a:rPr lang="en-US" altLang="zh-TW" sz="1400" dirty="0" err="1"/>
              <a:t>Kyoung</a:t>
            </a:r>
            <a:r>
              <a:rPr lang="en-US" altLang="zh-TW" sz="1400" dirty="0"/>
              <a:t> Mu Lee. "Deeply-recursive convolutional network for image super-resolution." </a:t>
            </a:r>
            <a:r>
              <a:rPr lang="en-US" altLang="zh-TW" sz="1400" i="1" dirty="0"/>
              <a:t>Proceedings of the IEEE conference on computer vision and pattern recognition</a:t>
            </a:r>
            <a:r>
              <a:rPr lang="en-US" altLang="zh-TW" sz="1400" dirty="0"/>
              <a:t>. 2016.</a:t>
            </a:r>
            <a:endParaRPr lang="zh-TW" altLang="en-US" sz="1400" dirty="0"/>
          </a:p>
        </p:txBody>
      </p:sp>
      <p:grpSp>
        <p:nvGrpSpPr>
          <p:cNvPr id="11" name="群組 10"/>
          <p:cNvGrpSpPr/>
          <p:nvPr/>
        </p:nvGrpSpPr>
        <p:grpSpPr>
          <a:xfrm>
            <a:off x="1231311" y="1437479"/>
            <a:ext cx="9845993" cy="5225303"/>
            <a:chOff x="1126807" y="1018903"/>
            <a:chExt cx="10487025" cy="5565501"/>
          </a:xfrm>
        </p:grpSpPr>
        <p:pic>
          <p:nvPicPr>
            <p:cNvPr id="4" name="圖片 3"/>
            <p:cNvPicPr>
              <a:picLocks noChangeAspect="1"/>
            </p:cNvPicPr>
            <p:nvPr/>
          </p:nvPicPr>
          <p:blipFill rotWithShape="1">
            <a:blip r:embed="rId2"/>
            <a:srcRect l="1417" t="5902"/>
            <a:stretch/>
          </p:blipFill>
          <p:spPr>
            <a:xfrm>
              <a:off x="2220688" y="1123404"/>
              <a:ext cx="8974181" cy="2781215"/>
            </a:xfrm>
            <a:prstGeom prst="rect">
              <a:avLst/>
            </a:prstGeom>
          </p:spPr>
        </p:pic>
        <p:pic>
          <p:nvPicPr>
            <p:cNvPr id="5" name="圖片 4"/>
            <p:cNvPicPr>
              <a:picLocks noChangeAspect="1"/>
            </p:cNvPicPr>
            <p:nvPr/>
          </p:nvPicPr>
          <p:blipFill>
            <a:blip r:embed="rId3"/>
            <a:stretch>
              <a:fillRect/>
            </a:stretch>
          </p:blipFill>
          <p:spPr>
            <a:xfrm>
              <a:off x="1126807" y="4365079"/>
              <a:ext cx="10487025" cy="2219325"/>
            </a:xfrm>
            <a:prstGeom prst="rect">
              <a:avLst/>
            </a:prstGeom>
          </p:spPr>
        </p:pic>
        <p:sp>
          <p:nvSpPr>
            <p:cNvPr id="6" name="矩形 5"/>
            <p:cNvSpPr/>
            <p:nvPr/>
          </p:nvSpPr>
          <p:spPr>
            <a:xfrm>
              <a:off x="5708469" y="1018903"/>
              <a:ext cx="2468880" cy="3017520"/>
            </a:xfrm>
            <a:prstGeom prst="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H="1">
              <a:off x="1188720" y="4036423"/>
              <a:ext cx="4519749" cy="300446"/>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flipV="1">
              <a:off x="8068492" y="4059144"/>
              <a:ext cx="3439885" cy="413703"/>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1231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1557657"/>
          </a:xfrm>
        </p:spPr>
        <p:txBody>
          <a:bodyPr/>
          <a:lstStyle/>
          <a:p>
            <a:r>
              <a:rPr lang="en-US" altLang="zh-TW" dirty="0" smtClean="0"/>
              <a:t>Example 2</a:t>
            </a:r>
          </a:p>
          <a:p>
            <a:pPr lvl="1"/>
            <a:r>
              <a:rPr lang="en-US" altLang="zh-TW" dirty="0" smtClean="0"/>
              <a:t>DRRN (</a:t>
            </a:r>
            <a:r>
              <a:rPr lang="en-US" altLang="zh-TW" dirty="0"/>
              <a:t>Image Super-Resolution via Deep Recursive Residual Network</a:t>
            </a:r>
            <a:r>
              <a:rPr lang="en-US" altLang="zh-TW" dirty="0" smtClean="0"/>
              <a:t>)</a:t>
            </a:r>
          </a:p>
          <a:p>
            <a:pPr lvl="2"/>
            <a:r>
              <a:rPr lang="en-US" altLang="zh-TW" sz="1400" dirty="0" smtClean="0"/>
              <a:t>Tai, Ying, Jian Yang, and </a:t>
            </a:r>
            <a:r>
              <a:rPr lang="en-US" altLang="zh-TW" sz="1400" dirty="0" err="1" smtClean="0"/>
              <a:t>Xiaoming</a:t>
            </a:r>
            <a:r>
              <a:rPr lang="en-US" altLang="zh-TW" sz="1400" dirty="0" smtClean="0"/>
              <a:t> Liu. "Image super-resolution via deep recursive residual network." Proceedings of the IEEE Conference on Computer vision and Pattern Recognition. 2017.</a:t>
            </a:r>
            <a:endParaRPr lang="zh-TW" altLang="en-US" sz="1400" dirty="0"/>
          </a:p>
        </p:txBody>
      </p:sp>
      <p:pic>
        <p:nvPicPr>
          <p:cNvPr id="2" name="圖片 1"/>
          <p:cNvPicPr>
            <a:picLocks noChangeAspect="1"/>
          </p:cNvPicPr>
          <p:nvPr/>
        </p:nvPicPr>
        <p:blipFill>
          <a:blip r:embed="rId2"/>
          <a:stretch>
            <a:fillRect/>
          </a:stretch>
        </p:blipFill>
        <p:spPr>
          <a:xfrm>
            <a:off x="4054180" y="1506175"/>
            <a:ext cx="4083640" cy="4952144"/>
          </a:xfrm>
          <a:prstGeom prst="rect">
            <a:avLst/>
          </a:prstGeom>
        </p:spPr>
      </p:pic>
    </p:spTree>
    <p:extLst>
      <p:ext uri="{BB962C8B-B14F-4D97-AF65-F5344CB8AC3E}">
        <p14:creationId xmlns:p14="http://schemas.microsoft.com/office/powerpoint/2010/main" val="256439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741145"/>
            <a:ext cx="10515600" cy="2867175"/>
          </a:xfrm>
        </p:spPr>
        <p:txBody>
          <a:bodyPr>
            <a:normAutofit/>
          </a:bodyPr>
          <a:lstStyle/>
          <a:p>
            <a:r>
              <a:rPr lang="en-US" altLang="zh-TW" dirty="0" smtClean="0"/>
              <a:t>The dense connections help</a:t>
            </a:r>
          </a:p>
          <a:p>
            <a:pPr lvl="1"/>
            <a:r>
              <a:rPr lang="en-US" altLang="zh-TW" dirty="0" smtClean="0"/>
              <a:t>alleviate gradient vanishing</a:t>
            </a:r>
          </a:p>
          <a:p>
            <a:pPr lvl="1"/>
            <a:r>
              <a:rPr lang="en-US" altLang="zh-TW" dirty="0" smtClean="0"/>
              <a:t>enhance signal propagation </a:t>
            </a:r>
          </a:p>
          <a:p>
            <a:pPr lvl="1"/>
            <a:r>
              <a:rPr lang="en-US" altLang="zh-TW" dirty="0" smtClean="0"/>
              <a:t>encourage feature reuse</a:t>
            </a:r>
          </a:p>
          <a:p>
            <a:pPr lvl="1"/>
            <a:r>
              <a:rPr lang="en-US" altLang="zh-TW" dirty="0" smtClean="0"/>
              <a:t>substantially reduce the number of parameters by employing small growth rate (i.e., number of channels in dense blocks) and squeezing channels after concatenation</a:t>
            </a:r>
            <a:endParaRPr lang="zh-TW" altLang="en-US" dirty="0"/>
          </a:p>
        </p:txBody>
      </p:sp>
      <p:pic>
        <p:nvPicPr>
          <p:cNvPr id="2" name="圖片 1"/>
          <p:cNvPicPr>
            <a:picLocks noChangeAspect="1"/>
          </p:cNvPicPr>
          <p:nvPr/>
        </p:nvPicPr>
        <p:blipFill>
          <a:blip r:embed="rId3"/>
          <a:stretch>
            <a:fillRect/>
          </a:stretch>
        </p:blipFill>
        <p:spPr>
          <a:xfrm>
            <a:off x="3785711" y="0"/>
            <a:ext cx="4620578" cy="2589208"/>
          </a:xfrm>
          <a:prstGeom prst="rect">
            <a:avLst/>
          </a:prstGeom>
        </p:spPr>
      </p:pic>
    </p:spTree>
    <p:extLst>
      <p:ext uri="{BB962C8B-B14F-4D97-AF65-F5344CB8AC3E}">
        <p14:creationId xmlns:p14="http://schemas.microsoft.com/office/powerpoint/2010/main" val="286079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a:t>
            </a:r>
          </a:p>
          <a:p>
            <a:pPr lvl="2"/>
            <a:r>
              <a:rPr lang="en-US" altLang="zh-TW" dirty="0"/>
              <a:t>Tong, Tong, et al. "Image super-resolution using dense skip connections." </a:t>
            </a:r>
            <a:r>
              <a:rPr lang="en-US" altLang="zh-TW" i="1" dirty="0"/>
              <a:t>Proceedings of the IEEE International Conference on Computer Vision</a:t>
            </a:r>
            <a:r>
              <a:rPr lang="en-US" altLang="zh-TW" dirty="0"/>
              <a:t>. 2017</a:t>
            </a:r>
            <a:r>
              <a:rPr lang="en-US" altLang="zh-TW" dirty="0" smtClean="0"/>
              <a:t>.</a:t>
            </a:r>
          </a:p>
          <a:p>
            <a:pPr lvl="2"/>
            <a:r>
              <a:rPr lang="en-US" altLang="zh-TW" b="1" dirty="0" smtClean="0">
                <a:solidFill>
                  <a:schemeClr val="accent2"/>
                </a:solidFill>
              </a:rPr>
              <a:t>Tong et al. not only adopt dense blocks to construct a 69-layers </a:t>
            </a:r>
            <a:r>
              <a:rPr lang="en-US" altLang="zh-TW" b="1" dirty="0" err="1" smtClean="0">
                <a:solidFill>
                  <a:schemeClr val="accent2"/>
                </a:solidFill>
              </a:rPr>
              <a:t>SRDenseNet</a:t>
            </a:r>
            <a:r>
              <a:rPr lang="en-US" altLang="zh-TW" b="1" dirty="0" smtClean="0">
                <a:solidFill>
                  <a:schemeClr val="accent2"/>
                </a:solidFill>
              </a:rPr>
              <a:t>, but also insert dense connections between different dense blocks, i.e., for every dense block, the feature maps of all preceding blocks are used as inputs, and its own feature maps are used as inputs into all subsequent blocks. </a:t>
            </a:r>
            <a:endParaRPr lang="zh-TW" altLang="en-US" dirty="0"/>
          </a:p>
        </p:txBody>
      </p:sp>
      <p:pic>
        <p:nvPicPr>
          <p:cNvPr id="4" name="圖片 3"/>
          <p:cNvPicPr>
            <a:picLocks noChangeAspect="1"/>
          </p:cNvPicPr>
          <p:nvPr/>
        </p:nvPicPr>
        <p:blipFill rotWithShape="1">
          <a:blip r:embed="rId3"/>
          <a:srcRect b="34795"/>
          <a:stretch/>
        </p:blipFill>
        <p:spPr>
          <a:xfrm>
            <a:off x="2089785" y="2638547"/>
            <a:ext cx="8425815" cy="3884173"/>
          </a:xfrm>
          <a:prstGeom prst="rect">
            <a:avLst/>
          </a:prstGeom>
        </p:spPr>
      </p:pic>
    </p:spTree>
    <p:extLst>
      <p:ext uri="{BB962C8B-B14F-4D97-AF65-F5344CB8AC3E}">
        <p14:creationId xmlns:p14="http://schemas.microsoft.com/office/powerpoint/2010/main" val="148816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(Cont’d)</a:t>
            </a:r>
          </a:p>
        </p:txBody>
      </p:sp>
      <p:pic>
        <p:nvPicPr>
          <p:cNvPr id="4" name="圖片 3"/>
          <p:cNvPicPr>
            <a:picLocks noChangeAspect="1"/>
          </p:cNvPicPr>
          <p:nvPr/>
        </p:nvPicPr>
        <p:blipFill rotWithShape="1">
          <a:blip r:embed="rId3"/>
          <a:srcRect t="66996"/>
          <a:stretch/>
        </p:blipFill>
        <p:spPr>
          <a:xfrm>
            <a:off x="1936433" y="972298"/>
            <a:ext cx="8425815" cy="1965960"/>
          </a:xfrm>
          <a:prstGeom prst="rect">
            <a:avLst/>
          </a:prstGeom>
        </p:spPr>
      </p:pic>
      <p:pic>
        <p:nvPicPr>
          <p:cNvPr id="5" name="圖片 4"/>
          <p:cNvPicPr>
            <a:picLocks noChangeAspect="1"/>
          </p:cNvPicPr>
          <p:nvPr/>
        </p:nvPicPr>
        <p:blipFill>
          <a:blip r:embed="rId4"/>
          <a:stretch>
            <a:fillRect/>
          </a:stretch>
        </p:blipFill>
        <p:spPr>
          <a:xfrm>
            <a:off x="555504" y="3890962"/>
            <a:ext cx="11187671" cy="2206943"/>
          </a:xfrm>
          <a:prstGeom prst="rect">
            <a:avLst/>
          </a:prstGeom>
        </p:spPr>
      </p:pic>
    </p:spTree>
    <p:extLst>
      <p:ext uri="{BB962C8B-B14F-4D97-AF65-F5344CB8AC3E}">
        <p14:creationId xmlns:p14="http://schemas.microsoft.com/office/powerpoint/2010/main" val="332228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457425"/>
            <a:ext cx="10515600" cy="3465884"/>
          </a:xfrm>
        </p:spPr>
        <p:txBody>
          <a:bodyPr>
            <a:normAutofit/>
          </a:bodyPr>
          <a:lstStyle/>
          <a:p>
            <a:r>
              <a:rPr lang="en-US" altLang="zh-TW" b="1" dirty="0" smtClean="0">
                <a:solidFill>
                  <a:schemeClr val="accent2"/>
                </a:solidFill>
              </a:rPr>
              <a:t>Multi-path learning </a:t>
            </a:r>
            <a:r>
              <a:rPr lang="en-US" altLang="zh-TW" dirty="0" smtClean="0"/>
              <a:t>refers to passing features through multiple paths of the model, which perform different operations, for providing better modelling capabilities. </a:t>
            </a:r>
          </a:p>
          <a:p>
            <a:pPr lvl="1"/>
            <a:r>
              <a:rPr lang="en-US" altLang="zh-TW" dirty="0" smtClean="0"/>
              <a:t>Global Multi-path Learning</a:t>
            </a:r>
          </a:p>
          <a:p>
            <a:pPr lvl="2"/>
            <a:r>
              <a:rPr lang="en-US" altLang="zh-TW" dirty="0" smtClean="0"/>
              <a:t>make use of multiple paths to extract features of different aspects of the images. These paths can cross each other in the propagation and thus greatly enhance the ability of feature extraction (e.g. </a:t>
            </a:r>
            <a:r>
              <a:rPr lang="en-US" altLang="zh-TW" dirty="0" err="1" smtClean="0"/>
              <a:t>LapSRN</a:t>
            </a:r>
            <a:r>
              <a:rPr lang="en-US" altLang="zh-TW" dirty="0" smtClean="0"/>
              <a:t>, DSRN).</a:t>
            </a:r>
          </a:p>
          <a:p>
            <a:pPr lvl="1"/>
            <a:r>
              <a:rPr lang="en-US" altLang="zh-TW" dirty="0" smtClean="0"/>
              <a:t>Local Multi-path Learning (see the figure above)</a:t>
            </a:r>
          </a:p>
          <a:p>
            <a:pPr lvl="1"/>
            <a:r>
              <a:rPr lang="en-US" altLang="zh-TW" dirty="0" smtClean="0"/>
              <a:t>Scale-specific Multi-path Learning (see the figure above)</a:t>
            </a:r>
          </a:p>
          <a:p>
            <a:pPr lvl="1"/>
            <a:endParaRPr lang="zh-TW" altLang="en-US" dirty="0"/>
          </a:p>
        </p:txBody>
      </p:sp>
      <p:pic>
        <p:nvPicPr>
          <p:cNvPr id="4" name="圖片 3"/>
          <p:cNvPicPr>
            <a:picLocks noChangeAspect="1"/>
          </p:cNvPicPr>
          <p:nvPr/>
        </p:nvPicPr>
        <p:blipFill rotWithShape="1">
          <a:blip r:embed="rId3"/>
          <a:srcRect l="201" t="39493" r="49703" b="10885"/>
          <a:stretch/>
        </p:blipFill>
        <p:spPr>
          <a:xfrm>
            <a:off x="1955924" y="244617"/>
            <a:ext cx="8280151" cy="2964619"/>
          </a:xfrm>
          <a:prstGeom prst="rect">
            <a:avLst/>
          </a:prstGeom>
        </p:spPr>
      </p:pic>
    </p:spTree>
    <p:extLst>
      <p:ext uri="{BB962C8B-B14F-4D97-AF65-F5344CB8AC3E}">
        <p14:creationId xmlns:p14="http://schemas.microsoft.com/office/powerpoint/2010/main" val="144244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1</a:t>
            </a:r>
          </a:p>
          <a:p>
            <a:pPr lvl="1"/>
            <a:r>
              <a:rPr lang="en-US" altLang="zh-TW" dirty="0" err="1" smtClean="0"/>
              <a:t>LapSRN</a:t>
            </a:r>
            <a:r>
              <a:rPr lang="en-US" altLang="zh-TW" dirty="0" smtClean="0"/>
              <a:t> </a:t>
            </a:r>
          </a:p>
          <a:p>
            <a:pPr lvl="2"/>
            <a:r>
              <a:rPr lang="en-US" altLang="zh-TW" dirty="0" smtClean="0"/>
              <a:t>Lai, Wei-Sheng, et al. "Fast and accurate image super-resolution with deep </a:t>
            </a:r>
            <a:r>
              <a:rPr lang="en-US" altLang="zh-TW" dirty="0" err="1" smtClean="0"/>
              <a:t>laplacian</a:t>
            </a:r>
            <a:r>
              <a:rPr lang="en-US" altLang="zh-TW" dirty="0" smtClean="0"/>
              <a:t> pyramid networks." IEEE transactions on pattern analysis and machine intelligence (2018). </a:t>
            </a:r>
          </a:p>
          <a:p>
            <a:pPr lvl="2"/>
            <a:r>
              <a:rPr lang="en-US" altLang="zh-TW" b="1" dirty="0">
                <a:solidFill>
                  <a:schemeClr val="accent2"/>
                </a:solidFill>
              </a:rPr>
              <a:t>T</a:t>
            </a:r>
            <a:r>
              <a:rPr lang="en-US" altLang="zh-TW" b="1" dirty="0" smtClean="0">
                <a:solidFill>
                  <a:schemeClr val="accent2"/>
                </a:solidFill>
              </a:rPr>
              <a:t>he </a:t>
            </a:r>
            <a:r>
              <a:rPr lang="en-US" altLang="zh-TW" b="1" dirty="0" err="1" smtClean="0">
                <a:solidFill>
                  <a:schemeClr val="accent2"/>
                </a:solidFill>
              </a:rPr>
              <a:t>LapSRN</a:t>
            </a:r>
            <a:r>
              <a:rPr lang="en-US" altLang="zh-TW" b="1" dirty="0" smtClean="0">
                <a:solidFill>
                  <a:schemeClr val="accent2"/>
                </a:solidFill>
              </a:rPr>
              <a:t> includes a feature extraction path predicting the sub-band residuals in a coarse-to-fine fashion, and an image reconstruction path to reconstruct visible HR images </a:t>
            </a:r>
            <a:r>
              <a:rPr lang="en-US" altLang="zh-TW" dirty="0" smtClean="0"/>
              <a:t>based on the information streams of both paths. </a:t>
            </a:r>
          </a:p>
          <a:p>
            <a:pPr lvl="1"/>
            <a:endParaRPr lang="zh-TW" altLang="en-US" dirty="0"/>
          </a:p>
        </p:txBody>
      </p:sp>
      <p:pic>
        <p:nvPicPr>
          <p:cNvPr id="4" name="圖片 3"/>
          <p:cNvPicPr>
            <a:picLocks noChangeAspect="1"/>
          </p:cNvPicPr>
          <p:nvPr/>
        </p:nvPicPr>
        <p:blipFill>
          <a:blip r:embed="rId3"/>
          <a:stretch>
            <a:fillRect/>
          </a:stretch>
        </p:blipFill>
        <p:spPr>
          <a:xfrm>
            <a:off x="0" y="2423160"/>
            <a:ext cx="5390536" cy="3890963"/>
          </a:xfrm>
          <a:prstGeom prst="rect">
            <a:avLst/>
          </a:prstGeom>
        </p:spPr>
      </p:pic>
      <p:sp>
        <p:nvSpPr>
          <p:cNvPr id="5" name="文字方塊 4"/>
          <p:cNvSpPr txBox="1"/>
          <p:nvPr/>
        </p:nvSpPr>
        <p:spPr>
          <a:xfrm>
            <a:off x="568234" y="6314123"/>
            <a:ext cx="4072525" cy="369332"/>
          </a:xfrm>
          <a:prstGeom prst="rect">
            <a:avLst/>
          </a:prstGeom>
          <a:noFill/>
        </p:spPr>
        <p:txBody>
          <a:bodyPr wrap="none" rtlCol="0">
            <a:spAutoFit/>
          </a:bodyPr>
          <a:lstStyle/>
          <a:p>
            <a:r>
              <a:rPr lang="en-US" altLang="zh-TW" dirty="0" smtClean="0"/>
              <a:t>Progressive  </a:t>
            </a:r>
            <a:r>
              <a:rPr lang="en-US" altLang="zh-TW" dirty="0" err="1"/>
              <a:t>U</a:t>
            </a:r>
            <a:r>
              <a:rPr lang="en-US" altLang="zh-TW" dirty="0" err="1" smtClean="0"/>
              <a:t>psampling</a:t>
            </a:r>
            <a:r>
              <a:rPr lang="en-US" altLang="zh-TW" dirty="0" smtClean="0"/>
              <a:t> (2-path learning)</a:t>
            </a:r>
            <a:endParaRPr lang="zh-TW" altLang="en-US" dirty="0"/>
          </a:p>
        </p:txBody>
      </p:sp>
      <p:pic>
        <p:nvPicPr>
          <p:cNvPr id="6" name="圖片 5"/>
          <p:cNvPicPr>
            <a:picLocks noChangeAspect="1"/>
          </p:cNvPicPr>
          <p:nvPr/>
        </p:nvPicPr>
        <p:blipFill>
          <a:blip r:embed="rId4"/>
          <a:stretch>
            <a:fillRect/>
          </a:stretch>
        </p:blipFill>
        <p:spPr>
          <a:xfrm>
            <a:off x="5390536" y="3293627"/>
            <a:ext cx="6664304" cy="2530297"/>
          </a:xfrm>
          <a:prstGeom prst="rect">
            <a:avLst/>
          </a:prstGeom>
        </p:spPr>
      </p:pic>
      <p:sp>
        <p:nvSpPr>
          <p:cNvPr id="8" name="文字方塊 7"/>
          <p:cNvSpPr txBox="1"/>
          <p:nvPr/>
        </p:nvSpPr>
        <p:spPr>
          <a:xfrm>
            <a:off x="8050631" y="6314123"/>
            <a:ext cx="1939313" cy="369332"/>
          </a:xfrm>
          <a:prstGeom prst="rect">
            <a:avLst/>
          </a:prstGeom>
          <a:noFill/>
        </p:spPr>
        <p:txBody>
          <a:bodyPr wrap="none" rtlCol="0">
            <a:spAutoFit/>
          </a:bodyPr>
          <a:lstStyle/>
          <a:p>
            <a:r>
              <a:rPr lang="en-US" altLang="zh-TW" dirty="0" smtClean="0"/>
              <a:t>Recursive Learning</a:t>
            </a:r>
            <a:endParaRPr lang="zh-TW" altLang="en-US" dirty="0"/>
          </a:p>
        </p:txBody>
      </p:sp>
    </p:spTree>
    <p:extLst>
      <p:ext uri="{BB962C8B-B14F-4D97-AF65-F5344CB8AC3E}">
        <p14:creationId xmlns:p14="http://schemas.microsoft.com/office/powerpoint/2010/main" val="84204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Super-Resolution Frameworks</a:t>
            </a:r>
            <a:endParaRPr lang="zh-TW" altLang="en-US" dirty="0"/>
          </a:p>
        </p:txBody>
      </p:sp>
      <p:sp>
        <p:nvSpPr>
          <p:cNvPr id="3" name="文字版面配置區 2"/>
          <p:cNvSpPr>
            <a:spLocks noGrp="1"/>
          </p:cNvSpPr>
          <p:nvPr>
            <p:ph type="body" idx="1"/>
          </p:nvPr>
        </p:nvSpPr>
        <p:spPr/>
        <p:txBody>
          <a:bodyPr/>
          <a:lstStyle/>
          <a:p>
            <a:endParaRPr lang="zh-TW" altLang="en-US"/>
          </a:p>
        </p:txBody>
      </p:sp>
      <p:grpSp>
        <p:nvGrpSpPr>
          <p:cNvPr id="8" name="群組 7"/>
          <p:cNvGrpSpPr/>
          <p:nvPr/>
        </p:nvGrpSpPr>
        <p:grpSpPr>
          <a:xfrm>
            <a:off x="5586412" y="564051"/>
            <a:ext cx="5965508" cy="2572055"/>
            <a:chOff x="474345" y="13462"/>
            <a:chExt cx="11138536" cy="4996450"/>
          </a:xfrm>
        </p:grpSpPr>
        <p:pic>
          <p:nvPicPr>
            <p:cNvPr id="9" name="圖片 8"/>
            <p:cNvPicPr>
              <a:picLocks noChangeAspect="1"/>
            </p:cNvPicPr>
            <p:nvPr/>
          </p:nvPicPr>
          <p:blipFill rotWithShape="1">
            <a:blip r:embed="rId2"/>
            <a:srcRect b="50153"/>
            <a:stretch/>
          </p:blipFill>
          <p:spPr>
            <a:xfrm>
              <a:off x="474345" y="13462"/>
              <a:ext cx="5655946" cy="4996450"/>
            </a:xfrm>
            <a:prstGeom prst="rect">
              <a:avLst/>
            </a:prstGeom>
          </p:spPr>
        </p:pic>
        <p:pic>
          <p:nvPicPr>
            <p:cNvPr id="10" name="圖片 9"/>
            <p:cNvPicPr>
              <a:picLocks noChangeAspect="1"/>
            </p:cNvPicPr>
            <p:nvPr/>
          </p:nvPicPr>
          <p:blipFill rotWithShape="1">
            <a:blip r:embed="rId2"/>
            <a:srcRect t="50726"/>
            <a:stretch/>
          </p:blipFill>
          <p:spPr>
            <a:xfrm>
              <a:off x="5956935" y="63472"/>
              <a:ext cx="5655946" cy="4938944"/>
            </a:xfrm>
            <a:prstGeom prst="rect">
              <a:avLst/>
            </a:prstGeom>
          </p:spPr>
        </p:pic>
      </p:grpSp>
    </p:spTree>
    <p:extLst>
      <p:ext uri="{BB962C8B-B14F-4D97-AF65-F5344CB8AC3E}">
        <p14:creationId xmlns:p14="http://schemas.microsoft.com/office/powerpoint/2010/main" val="3473537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2</a:t>
            </a:r>
          </a:p>
          <a:p>
            <a:pPr lvl="1"/>
            <a:r>
              <a:rPr lang="en-US" altLang="zh-TW" dirty="0" smtClean="0"/>
              <a:t>DSRN </a:t>
            </a:r>
          </a:p>
          <a:p>
            <a:pPr lvl="2"/>
            <a:r>
              <a:rPr lang="en-US" altLang="zh-TW" dirty="0" smtClean="0"/>
              <a:t>Han, Wei, et al. "Image super-resolution via dual-state recurrent networks." Proceedings of the IEEE Conference on Computer Vision and Pattern Recognition. 2018.</a:t>
            </a:r>
          </a:p>
          <a:p>
            <a:pPr lvl="2"/>
            <a:r>
              <a:rPr lang="en-US" altLang="zh-TW" b="1" dirty="0">
                <a:solidFill>
                  <a:schemeClr val="accent2"/>
                </a:solidFill>
              </a:rPr>
              <a:t>T</a:t>
            </a:r>
            <a:r>
              <a:rPr lang="en-US" altLang="zh-TW" b="1" dirty="0" smtClean="0">
                <a:solidFill>
                  <a:schemeClr val="accent2"/>
                </a:solidFill>
              </a:rPr>
              <a:t>he DSRN utilizes an LR path and an HR path to extract in- formation in low-dimensional space and high-dimensional space, respectively. </a:t>
            </a:r>
            <a:r>
              <a:rPr lang="en-US" altLang="zh-TW" dirty="0" smtClean="0"/>
              <a:t>These two paths continuously exchanging information for further improving learning ability. </a:t>
            </a:r>
            <a:endParaRPr lang="zh-TW" altLang="en-US" dirty="0"/>
          </a:p>
        </p:txBody>
      </p:sp>
      <p:pic>
        <p:nvPicPr>
          <p:cNvPr id="2" name="圖片 1"/>
          <p:cNvPicPr>
            <a:picLocks noChangeAspect="1"/>
          </p:cNvPicPr>
          <p:nvPr/>
        </p:nvPicPr>
        <p:blipFill>
          <a:blip r:embed="rId3"/>
          <a:stretch>
            <a:fillRect/>
          </a:stretch>
        </p:blipFill>
        <p:spPr>
          <a:xfrm>
            <a:off x="1690687" y="2377440"/>
            <a:ext cx="9420225" cy="4495800"/>
          </a:xfrm>
          <a:prstGeom prst="rect">
            <a:avLst/>
          </a:prstGeom>
        </p:spPr>
      </p:pic>
    </p:spTree>
    <p:extLst>
      <p:ext uri="{BB962C8B-B14F-4D97-AF65-F5344CB8AC3E}">
        <p14:creationId xmlns:p14="http://schemas.microsoft.com/office/powerpoint/2010/main" val="3766719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Part II</a:t>
            </a:r>
            <a:endParaRPr lang="zh-TW" altLang="en-US" dirty="0"/>
          </a:p>
        </p:txBody>
      </p:sp>
      <p:sp>
        <p:nvSpPr>
          <p:cNvPr id="3" name="文字版面配置區 2"/>
          <p:cNvSpPr>
            <a:spLocks noGrp="1"/>
          </p:cNvSpPr>
          <p:nvPr>
            <p:ph type="body" idx="1"/>
          </p:nvPr>
        </p:nvSpPr>
        <p:spPr/>
        <p:txBody>
          <a:bodyPr/>
          <a:lstStyle/>
          <a:p>
            <a:r>
              <a:rPr lang="en-US" altLang="zh-TW" dirty="0" smtClean="0"/>
              <a:t>Channel Attention/Dilate Convolution/Group Convolution</a:t>
            </a:r>
            <a:endParaRPr lang="zh-TW" altLang="en-US" dirty="0"/>
          </a:p>
        </p:txBody>
      </p:sp>
    </p:spTree>
    <p:extLst>
      <p:ext uri="{BB962C8B-B14F-4D97-AF65-F5344CB8AC3E}">
        <p14:creationId xmlns:p14="http://schemas.microsoft.com/office/powerpoint/2010/main" val="460946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21105"/>
            <a:ext cx="11018520" cy="3465884"/>
          </a:xfrm>
        </p:spPr>
        <p:txBody>
          <a:bodyPr>
            <a:normAutofit/>
          </a:bodyPr>
          <a:lstStyle/>
          <a:p>
            <a:r>
              <a:rPr lang="en-US" altLang="zh-TW" dirty="0" smtClean="0"/>
              <a:t>The channel attention is designed to considering the interdependence and interaction of the feature representations between different channels.</a:t>
            </a:r>
          </a:p>
          <a:p>
            <a:pPr lvl="1"/>
            <a:r>
              <a:rPr lang="en-US" altLang="zh-TW" dirty="0" smtClean="0"/>
              <a:t> Inspired by </a:t>
            </a:r>
            <a:r>
              <a:rPr lang="en-US" altLang="zh-TW" dirty="0" err="1" smtClean="0"/>
              <a:t>SENet</a:t>
            </a:r>
            <a:r>
              <a:rPr lang="en-US" altLang="zh-TW" dirty="0" smtClean="0"/>
              <a:t> (first place in ILSVRC 2017</a:t>
            </a:r>
            <a:r>
              <a:rPr lang="zh-TW" altLang="en-US" dirty="0" smtClean="0"/>
              <a:t> 分類比賽</a:t>
            </a:r>
            <a:r>
              <a:rPr lang="en-US" altLang="zh-TW" dirty="0" smtClean="0"/>
              <a:t>): Hu et al. propose a “</a:t>
            </a:r>
            <a:r>
              <a:rPr lang="en-US" altLang="zh-TW" b="1" dirty="0" smtClean="0">
                <a:solidFill>
                  <a:schemeClr val="accent2"/>
                </a:solidFill>
              </a:rPr>
              <a:t>squeeze-and-excitation</a:t>
            </a:r>
            <a:r>
              <a:rPr lang="en-US" altLang="zh-TW" dirty="0" smtClean="0"/>
              <a:t>” block to improve representation ability by explicitly modelling channel inter-dependence</a:t>
            </a:r>
          </a:p>
          <a:p>
            <a:pPr marL="457200" lvl="1" indent="0">
              <a:buNone/>
            </a:pPr>
            <a:endParaRPr lang="zh-TW" altLang="en-US" dirty="0"/>
          </a:p>
        </p:txBody>
      </p:sp>
      <p:pic>
        <p:nvPicPr>
          <p:cNvPr id="4" name="圖片 3"/>
          <p:cNvPicPr>
            <a:picLocks noChangeAspect="1"/>
          </p:cNvPicPr>
          <p:nvPr/>
        </p:nvPicPr>
        <p:blipFill rotWithShape="1">
          <a:blip r:embed="rId3"/>
          <a:srcRect l="49991" t="4238" r="27082" b="67045"/>
          <a:stretch/>
        </p:blipFill>
        <p:spPr>
          <a:xfrm>
            <a:off x="3408743" y="30480"/>
            <a:ext cx="4775138" cy="2161884"/>
          </a:xfrm>
          <a:prstGeom prst="rect">
            <a:avLst/>
          </a:prstGeom>
        </p:spPr>
      </p:pic>
      <p:pic>
        <p:nvPicPr>
          <p:cNvPr id="2" name="圖片 1"/>
          <p:cNvPicPr>
            <a:picLocks noChangeAspect="1"/>
          </p:cNvPicPr>
          <p:nvPr/>
        </p:nvPicPr>
        <p:blipFill>
          <a:blip r:embed="rId4"/>
          <a:stretch>
            <a:fillRect/>
          </a:stretch>
        </p:blipFill>
        <p:spPr>
          <a:xfrm>
            <a:off x="2609850" y="4749082"/>
            <a:ext cx="6960870" cy="1941278"/>
          </a:xfrm>
          <a:prstGeom prst="rect">
            <a:avLst/>
          </a:prstGeom>
        </p:spPr>
      </p:pic>
    </p:spTree>
    <p:extLst>
      <p:ext uri="{BB962C8B-B14F-4D97-AF65-F5344CB8AC3E}">
        <p14:creationId xmlns:p14="http://schemas.microsoft.com/office/powerpoint/2010/main" val="206828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0665"/>
            <a:ext cx="10515600" cy="4351338"/>
          </a:xfrm>
        </p:spPr>
        <p:txBody>
          <a:bodyPr>
            <a:normAutofit/>
          </a:bodyPr>
          <a:lstStyle/>
          <a:p>
            <a:r>
              <a:rPr lang="en-US" altLang="zh-TW" sz="3200" dirty="0" smtClean="0"/>
              <a:t>More on </a:t>
            </a:r>
            <a:r>
              <a:rPr lang="en-US" altLang="zh-TW" sz="3200" dirty="0" err="1" smtClean="0"/>
              <a:t>SENet</a:t>
            </a:r>
            <a:endParaRPr lang="zh-TW" altLang="en-US" sz="3200" dirty="0"/>
          </a:p>
        </p:txBody>
      </p:sp>
      <p:pic>
        <p:nvPicPr>
          <p:cNvPr id="4" name="圖片 3"/>
          <p:cNvPicPr>
            <a:picLocks noChangeAspect="1"/>
          </p:cNvPicPr>
          <p:nvPr/>
        </p:nvPicPr>
        <p:blipFill>
          <a:blip r:embed="rId2"/>
          <a:stretch>
            <a:fillRect/>
          </a:stretch>
        </p:blipFill>
        <p:spPr>
          <a:xfrm>
            <a:off x="279615" y="1386839"/>
            <a:ext cx="5816385" cy="4731067"/>
          </a:xfrm>
          <a:prstGeom prst="rect">
            <a:avLst/>
          </a:prstGeom>
        </p:spPr>
      </p:pic>
      <p:sp>
        <p:nvSpPr>
          <p:cNvPr id="5" name="文字方塊 4"/>
          <p:cNvSpPr txBox="1"/>
          <p:nvPr/>
        </p:nvSpPr>
        <p:spPr>
          <a:xfrm>
            <a:off x="289560" y="929640"/>
            <a:ext cx="2828403" cy="461665"/>
          </a:xfrm>
          <a:prstGeom prst="rect">
            <a:avLst/>
          </a:prstGeom>
          <a:noFill/>
        </p:spPr>
        <p:txBody>
          <a:bodyPr wrap="none" rtlCol="0">
            <a:spAutoFit/>
          </a:bodyPr>
          <a:lstStyle/>
          <a:p>
            <a:r>
              <a:rPr lang="en-US" altLang="zh-TW" sz="2400" b="1" dirty="0" smtClean="0"/>
              <a:t>SE-Inception module</a:t>
            </a:r>
            <a:endParaRPr lang="zh-TW" altLang="en-US" sz="2400" b="1" dirty="0"/>
          </a:p>
        </p:txBody>
      </p:sp>
      <p:pic>
        <p:nvPicPr>
          <p:cNvPr id="6" name="圖片 5"/>
          <p:cNvPicPr>
            <a:picLocks noChangeAspect="1"/>
          </p:cNvPicPr>
          <p:nvPr/>
        </p:nvPicPr>
        <p:blipFill>
          <a:blip r:embed="rId3"/>
          <a:stretch>
            <a:fillRect/>
          </a:stretch>
        </p:blipFill>
        <p:spPr>
          <a:xfrm>
            <a:off x="6256182" y="1386839"/>
            <a:ext cx="5762883" cy="4731067"/>
          </a:xfrm>
          <a:prstGeom prst="rect">
            <a:avLst/>
          </a:prstGeom>
        </p:spPr>
      </p:pic>
      <p:sp>
        <p:nvSpPr>
          <p:cNvPr id="7" name="文字方塊 6"/>
          <p:cNvSpPr txBox="1"/>
          <p:nvPr/>
        </p:nvSpPr>
        <p:spPr>
          <a:xfrm>
            <a:off x="6294120" y="929640"/>
            <a:ext cx="2531270" cy="461665"/>
          </a:xfrm>
          <a:prstGeom prst="rect">
            <a:avLst/>
          </a:prstGeom>
          <a:noFill/>
        </p:spPr>
        <p:txBody>
          <a:bodyPr wrap="none" rtlCol="0">
            <a:spAutoFit/>
          </a:bodyPr>
          <a:lstStyle/>
          <a:p>
            <a:r>
              <a:rPr lang="en-US" altLang="zh-TW" sz="2400" b="1" dirty="0" smtClean="0"/>
              <a:t>SE-</a:t>
            </a:r>
            <a:r>
              <a:rPr lang="en-US" altLang="zh-TW" sz="2400" b="1" dirty="0" err="1" smtClean="0"/>
              <a:t>ResNet</a:t>
            </a:r>
            <a:r>
              <a:rPr lang="en-US" altLang="zh-TW" sz="2400" b="1" dirty="0" smtClean="0"/>
              <a:t> module</a:t>
            </a:r>
            <a:endParaRPr lang="zh-TW" altLang="en-US" sz="2400" b="1" dirty="0"/>
          </a:p>
        </p:txBody>
      </p:sp>
    </p:spTree>
    <p:extLst>
      <p:ext uri="{BB962C8B-B14F-4D97-AF65-F5344CB8AC3E}">
        <p14:creationId xmlns:p14="http://schemas.microsoft.com/office/powerpoint/2010/main" val="1908092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4" name="圖片 3"/>
          <p:cNvPicPr>
            <a:picLocks noChangeAspect="1"/>
          </p:cNvPicPr>
          <p:nvPr/>
        </p:nvPicPr>
        <p:blipFill>
          <a:blip r:embed="rId3"/>
          <a:stretch>
            <a:fillRect/>
          </a:stretch>
        </p:blipFill>
        <p:spPr>
          <a:xfrm>
            <a:off x="940117" y="2499360"/>
            <a:ext cx="11052870" cy="4251960"/>
          </a:xfrm>
          <a:prstGeom prst="rect">
            <a:avLst/>
          </a:prstGeom>
        </p:spPr>
      </p:pic>
    </p:spTree>
    <p:extLst>
      <p:ext uri="{BB962C8B-B14F-4D97-AF65-F5344CB8AC3E}">
        <p14:creationId xmlns:p14="http://schemas.microsoft.com/office/powerpoint/2010/main" val="4011566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r>
              <a:rPr lang="en-US" altLang="zh-TW" dirty="0" smtClean="0"/>
              <a:t>)</a:t>
            </a:r>
            <a:endParaRPr lang="en-US" altLang="zh-TW" dirty="0" smtClean="0"/>
          </a:p>
        </p:txBody>
      </p:sp>
      <p:pic>
        <p:nvPicPr>
          <p:cNvPr id="2" name="圖片 1"/>
          <p:cNvPicPr>
            <a:picLocks noChangeAspect="1"/>
          </p:cNvPicPr>
          <p:nvPr/>
        </p:nvPicPr>
        <p:blipFill>
          <a:blip r:embed="rId3"/>
          <a:stretch>
            <a:fillRect/>
          </a:stretch>
        </p:blipFill>
        <p:spPr>
          <a:xfrm>
            <a:off x="174059" y="4452367"/>
            <a:ext cx="5691484" cy="1487631"/>
          </a:xfrm>
          <a:prstGeom prst="rect">
            <a:avLst/>
          </a:prstGeom>
        </p:spPr>
      </p:pic>
      <p:pic>
        <p:nvPicPr>
          <p:cNvPr id="4" name="圖片 3"/>
          <p:cNvPicPr>
            <a:picLocks noChangeAspect="1"/>
          </p:cNvPicPr>
          <p:nvPr/>
        </p:nvPicPr>
        <p:blipFill>
          <a:blip r:embed="rId4"/>
          <a:stretch>
            <a:fillRect/>
          </a:stretch>
        </p:blipFill>
        <p:spPr>
          <a:xfrm>
            <a:off x="2147823" y="861305"/>
            <a:ext cx="7713505" cy="2913255"/>
          </a:xfrm>
          <a:prstGeom prst="rect">
            <a:avLst/>
          </a:prstGeom>
        </p:spPr>
      </p:pic>
      <p:pic>
        <p:nvPicPr>
          <p:cNvPr id="5" name="圖片 4"/>
          <p:cNvPicPr>
            <a:picLocks noChangeAspect="1"/>
          </p:cNvPicPr>
          <p:nvPr/>
        </p:nvPicPr>
        <p:blipFill>
          <a:blip r:embed="rId5"/>
          <a:stretch>
            <a:fillRect/>
          </a:stretch>
        </p:blipFill>
        <p:spPr>
          <a:xfrm>
            <a:off x="7048685" y="4132589"/>
            <a:ext cx="4860818" cy="2089950"/>
          </a:xfrm>
          <a:prstGeom prst="rect">
            <a:avLst/>
          </a:prstGeom>
        </p:spPr>
      </p:pic>
    </p:spTree>
    <p:extLst>
      <p:ext uri="{BB962C8B-B14F-4D97-AF65-F5344CB8AC3E}">
        <p14:creationId xmlns:p14="http://schemas.microsoft.com/office/powerpoint/2010/main" val="8117125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r>
              <a:rPr lang="en-US" altLang="zh-TW" dirty="0" smtClean="0"/>
              <a:t>)</a:t>
            </a:r>
            <a:endParaRPr lang="en-US" altLang="zh-TW" dirty="0" smtClean="0"/>
          </a:p>
        </p:txBody>
      </p:sp>
      <p:pic>
        <p:nvPicPr>
          <p:cNvPr id="5" name="圖片 4"/>
          <p:cNvPicPr>
            <a:picLocks noChangeAspect="1"/>
          </p:cNvPicPr>
          <p:nvPr/>
        </p:nvPicPr>
        <p:blipFill>
          <a:blip r:embed="rId3"/>
          <a:stretch>
            <a:fillRect/>
          </a:stretch>
        </p:blipFill>
        <p:spPr>
          <a:xfrm>
            <a:off x="754100" y="3858323"/>
            <a:ext cx="10848877" cy="2733326"/>
          </a:xfrm>
          <a:prstGeom prst="rect">
            <a:avLst/>
          </a:prstGeom>
        </p:spPr>
      </p:pic>
      <p:pic>
        <p:nvPicPr>
          <p:cNvPr id="6" name="圖片 5"/>
          <p:cNvPicPr>
            <a:picLocks noChangeAspect="1"/>
          </p:cNvPicPr>
          <p:nvPr/>
        </p:nvPicPr>
        <p:blipFill>
          <a:blip r:embed="rId4"/>
          <a:stretch>
            <a:fillRect/>
          </a:stretch>
        </p:blipFill>
        <p:spPr>
          <a:xfrm>
            <a:off x="849349" y="1081670"/>
            <a:ext cx="10708515" cy="2598235"/>
          </a:xfrm>
          <a:prstGeom prst="rect">
            <a:avLst/>
          </a:prstGeom>
        </p:spPr>
      </p:pic>
    </p:spTree>
    <p:extLst>
      <p:ext uri="{BB962C8B-B14F-4D97-AF65-F5344CB8AC3E}">
        <p14:creationId xmlns:p14="http://schemas.microsoft.com/office/powerpoint/2010/main" val="2118025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r>
              <a:rPr lang="en-US" altLang="zh-TW" dirty="0" smtClean="0"/>
              <a:t>)</a:t>
            </a:r>
            <a:endParaRPr lang="en-US" altLang="zh-TW" dirty="0" smtClean="0"/>
          </a:p>
        </p:txBody>
      </p:sp>
      <p:pic>
        <p:nvPicPr>
          <p:cNvPr id="7" name="圖片 6"/>
          <p:cNvPicPr>
            <a:picLocks noChangeAspect="1"/>
          </p:cNvPicPr>
          <p:nvPr/>
        </p:nvPicPr>
        <p:blipFill>
          <a:blip r:embed="rId3"/>
          <a:stretch>
            <a:fillRect/>
          </a:stretch>
        </p:blipFill>
        <p:spPr>
          <a:xfrm>
            <a:off x="661987" y="2081212"/>
            <a:ext cx="10868025" cy="2695575"/>
          </a:xfrm>
          <a:prstGeom prst="rect">
            <a:avLst/>
          </a:prstGeom>
        </p:spPr>
      </p:pic>
    </p:spTree>
    <p:extLst>
      <p:ext uri="{BB962C8B-B14F-4D97-AF65-F5344CB8AC3E}">
        <p14:creationId xmlns:p14="http://schemas.microsoft.com/office/powerpoint/2010/main" val="1317465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Dilated Convolution</a:t>
            </a:r>
          </a:p>
          <a:p>
            <a:pPr lvl="1"/>
            <a:r>
              <a:rPr lang="en-US" altLang="zh-TW" dirty="0"/>
              <a:t> Dilated/</a:t>
            </a:r>
            <a:r>
              <a:rPr lang="en-US" altLang="zh-TW" dirty="0" err="1"/>
              <a:t>Atrous</a:t>
            </a:r>
            <a:r>
              <a:rPr lang="en-US" altLang="zh-TW" dirty="0"/>
              <a:t> Convolution </a:t>
            </a:r>
            <a:r>
              <a:rPr lang="zh-TW" altLang="en-US" dirty="0"/>
              <a:t>或者是 </a:t>
            </a:r>
            <a:r>
              <a:rPr lang="en-US" altLang="zh-TW" dirty="0"/>
              <a:t>Convolution with holes </a:t>
            </a:r>
            <a:r>
              <a:rPr lang="zh-TW" altLang="en-US" dirty="0"/>
              <a:t>从字面上就很好理解，是在标准的 </a:t>
            </a:r>
            <a:r>
              <a:rPr lang="en-US" altLang="zh-TW" dirty="0"/>
              <a:t>convolution map </a:t>
            </a:r>
            <a:r>
              <a:rPr lang="zh-TW" altLang="en-US" dirty="0"/>
              <a:t>里注入空洞，以此来增加 </a:t>
            </a:r>
            <a:r>
              <a:rPr lang="en-US" altLang="zh-TW" dirty="0"/>
              <a:t>reception field</a:t>
            </a:r>
            <a:r>
              <a:rPr lang="zh-TW" altLang="en-US" dirty="0"/>
              <a:t>。相比原来的正常</a:t>
            </a:r>
            <a:r>
              <a:rPr lang="en-US" altLang="zh-TW" dirty="0"/>
              <a:t>convolution</a:t>
            </a:r>
            <a:r>
              <a:rPr lang="zh-TW" altLang="en-US" dirty="0"/>
              <a:t>，</a:t>
            </a:r>
            <a:r>
              <a:rPr lang="en-US" altLang="zh-TW" dirty="0"/>
              <a:t>dilated convolution </a:t>
            </a:r>
            <a:r>
              <a:rPr lang="zh-TW" altLang="en-US" dirty="0"/>
              <a:t>多了一个 </a:t>
            </a:r>
            <a:r>
              <a:rPr lang="en-US" altLang="zh-TW" dirty="0"/>
              <a:t>hyper-parameter </a:t>
            </a:r>
            <a:r>
              <a:rPr lang="zh-TW" altLang="en-US" dirty="0"/>
              <a:t>称之为 </a:t>
            </a:r>
            <a:r>
              <a:rPr lang="en-US" altLang="zh-TW" dirty="0"/>
              <a:t>dilation rate </a:t>
            </a:r>
            <a:r>
              <a:rPr lang="zh-TW" altLang="en-US" dirty="0"/>
              <a:t>指的是</a:t>
            </a:r>
            <a:r>
              <a:rPr lang="en-US" altLang="zh-TW" dirty="0"/>
              <a:t>kernel</a:t>
            </a:r>
            <a:r>
              <a:rPr lang="zh-TW" altLang="en-US" dirty="0"/>
              <a:t>的间隔数量</a:t>
            </a:r>
            <a:r>
              <a:rPr lang="en-US" altLang="zh-TW" dirty="0"/>
              <a:t>(e.g. </a:t>
            </a:r>
            <a:r>
              <a:rPr lang="zh-TW" altLang="en-US" dirty="0"/>
              <a:t>正常的 </a:t>
            </a:r>
            <a:r>
              <a:rPr lang="en-US" altLang="zh-TW" dirty="0"/>
              <a:t>convolution </a:t>
            </a:r>
            <a:r>
              <a:rPr lang="zh-TW" altLang="en-US" dirty="0"/>
              <a:t>是 </a:t>
            </a:r>
            <a:r>
              <a:rPr lang="en-US" altLang="zh-TW" dirty="0"/>
              <a:t>dilatation rate 1)</a:t>
            </a:r>
            <a:r>
              <a:rPr lang="zh-TW" altLang="en-US" dirty="0" smtClean="0"/>
              <a:t>。</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1028" name="Picture 4" descr="https://pic3.zhimg.com/50/v2-d552433faa8363df84c53b905443a556_h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6182" y="3448594"/>
            <a:ext cx="3247803" cy="3132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2.zhimg.com/50/v2-4959201e816888c6648f2e78cccfd253_h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60771" y="3331028"/>
            <a:ext cx="3369689" cy="325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82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a:t>[Dilated </a:t>
            </a:r>
            <a:r>
              <a:rPr lang="en-US" altLang="zh-TW" dirty="0" smtClean="0"/>
              <a:t>Convolution] Example 1</a:t>
            </a:r>
          </a:p>
          <a:p>
            <a:pPr lvl="1"/>
            <a:r>
              <a:rPr lang="en-US" altLang="zh-TW" dirty="0" smtClean="0"/>
              <a:t>Learning deep CNN </a:t>
            </a:r>
            <a:r>
              <a:rPr lang="en-US" altLang="zh-TW" dirty="0" err="1" smtClean="0"/>
              <a:t>denoiser</a:t>
            </a:r>
            <a:r>
              <a:rPr lang="en-US" altLang="zh-TW" dirty="0" smtClean="0"/>
              <a:t> prior for image restoration</a:t>
            </a:r>
          </a:p>
          <a:p>
            <a:pPr lvl="2"/>
            <a:r>
              <a:rPr lang="en-US" altLang="zh-TW" dirty="0"/>
              <a:t>Zhang, Kai, et al. "Learning deep CNN </a:t>
            </a:r>
            <a:r>
              <a:rPr lang="en-US" altLang="zh-TW" dirty="0" err="1"/>
              <a:t>denoiser</a:t>
            </a:r>
            <a:r>
              <a:rPr lang="en-US" altLang="zh-TW" dirty="0"/>
              <a:t> prior for image restoration." Proceedings of the IEEE Conference on Computer Vision and Pattern Recognition. 2017</a:t>
            </a:r>
            <a:r>
              <a:rPr lang="en-US" altLang="zh-TW" dirty="0" smtClean="0"/>
              <a:t>.</a:t>
            </a:r>
          </a:p>
          <a:p>
            <a:pPr lvl="2"/>
            <a:r>
              <a:rPr lang="en-US" altLang="zh-TW" b="1" dirty="0">
                <a:solidFill>
                  <a:schemeClr val="accent2"/>
                </a:solidFill>
              </a:rPr>
              <a:t> Zhang et al</a:t>
            </a:r>
            <a:r>
              <a:rPr lang="en-US" altLang="zh-TW" b="1" dirty="0" smtClean="0">
                <a:solidFill>
                  <a:schemeClr val="accent2"/>
                </a:solidFill>
              </a:rPr>
              <a:t>. </a:t>
            </a:r>
            <a:r>
              <a:rPr lang="en-US" altLang="zh-TW" b="1" dirty="0">
                <a:solidFill>
                  <a:schemeClr val="accent2"/>
                </a:solidFill>
              </a:rPr>
              <a:t>replace the common convolution by dilated convolution in SR models, increase the receptive ﬁeld over twice and ﬁnally achieve much better performance.</a:t>
            </a:r>
            <a:endParaRPr lang="zh-TW" altLang="en-US" dirty="0"/>
          </a:p>
        </p:txBody>
      </p:sp>
      <p:pic>
        <p:nvPicPr>
          <p:cNvPr id="2" name="圖片 1"/>
          <p:cNvPicPr>
            <a:picLocks noChangeAspect="1"/>
          </p:cNvPicPr>
          <p:nvPr/>
        </p:nvPicPr>
        <p:blipFill>
          <a:blip r:embed="rId3"/>
          <a:stretch>
            <a:fillRect/>
          </a:stretch>
        </p:blipFill>
        <p:spPr>
          <a:xfrm>
            <a:off x="1258529" y="2357744"/>
            <a:ext cx="10058400" cy="3381375"/>
          </a:xfrm>
          <a:prstGeom prst="rect">
            <a:avLst/>
          </a:prstGeom>
        </p:spPr>
      </p:pic>
    </p:spTree>
    <p:extLst>
      <p:ext uri="{BB962C8B-B14F-4D97-AF65-F5344CB8AC3E}">
        <p14:creationId xmlns:p14="http://schemas.microsoft.com/office/powerpoint/2010/main" val="2810043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Super-resolution Frameworks</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7" name="群組 6"/>
          <p:cNvGrpSpPr/>
          <p:nvPr/>
        </p:nvGrpSpPr>
        <p:grpSpPr>
          <a:xfrm>
            <a:off x="1928812" y="1569720"/>
            <a:ext cx="8815388" cy="3800793"/>
            <a:chOff x="474345" y="13462"/>
            <a:chExt cx="11138536" cy="4996450"/>
          </a:xfrm>
        </p:grpSpPr>
        <p:pic>
          <p:nvPicPr>
            <p:cNvPr id="4" name="圖片 3"/>
            <p:cNvPicPr>
              <a:picLocks noChangeAspect="1"/>
            </p:cNvPicPr>
            <p:nvPr/>
          </p:nvPicPr>
          <p:blipFill rotWithShape="1">
            <a:blip r:embed="rId2"/>
            <a:srcRect b="50153"/>
            <a:stretch/>
          </p:blipFill>
          <p:spPr>
            <a:xfrm>
              <a:off x="474345" y="13462"/>
              <a:ext cx="5655946" cy="4996450"/>
            </a:xfrm>
            <a:prstGeom prst="rect">
              <a:avLst/>
            </a:prstGeom>
          </p:spPr>
        </p:pic>
        <p:pic>
          <p:nvPicPr>
            <p:cNvPr id="5" name="圖片 4"/>
            <p:cNvPicPr>
              <a:picLocks noChangeAspect="1"/>
            </p:cNvPicPr>
            <p:nvPr/>
          </p:nvPicPr>
          <p:blipFill rotWithShape="1">
            <a:blip r:embed="rId2"/>
            <a:srcRect t="50726"/>
            <a:stretch/>
          </p:blipFill>
          <p:spPr>
            <a:xfrm>
              <a:off x="5956935" y="63472"/>
              <a:ext cx="5655946" cy="4938944"/>
            </a:xfrm>
            <a:prstGeom prst="rect">
              <a:avLst/>
            </a:prstGeom>
          </p:spPr>
        </p:pic>
      </p:grpSp>
      <p:pic>
        <p:nvPicPr>
          <p:cNvPr id="6" name="圖片 5"/>
          <p:cNvPicPr>
            <a:picLocks noChangeAspect="1"/>
          </p:cNvPicPr>
          <p:nvPr/>
        </p:nvPicPr>
        <p:blipFill>
          <a:blip r:embed="rId3"/>
          <a:stretch>
            <a:fillRect/>
          </a:stretch>
        </p:blipFill>
        <p:spPr>
          <a:xfrm>
            <a:off x="3789997" y="5505450"/>
            <a:ext cx="5133975" cy="1343025"/>
          </a:xfrm>
          <a:prstGeom prst="rect">
            <a:avLst/>
          </a:prstGeom>
        </p:spPr>
      </p:pic>
    </p:spTree>
    <p:extLst>
      <p:ext uri="{BB962C8B-B14F-4D97-AF65-F5344CB8AC3E}">
        <p14:creationId xmlns:p14="http://schemas.microsoft.com/office/powerpoint/2010/main" val="41276343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a:t>[Dilated </a:t>
            </a:r>
            <a:r>
              <a:rPr lang="en-US" altLang="zh-TW" dirty="0" smtClean="0"/>
              <a:t>Convolution] Example 1</a:t>
            </a:r>
          </a:p>
          <a:p>
            <a:pPr lvl="1"/>
            <a:r>
              <a:rPr lang="en-US" altLang="zh-TW" dirty="0" smtClean="0"/>
              <a:t>Learning deep CNN </a:t>
            </a:r>
            <a:r>
              <a:rPr lang="en-US" altLang="zh-TW" dirty="0" err="1" smtClean="0"/>
              <a:t>denoiser</a:t>
            </a:r>
            <a:r>
              <a:rPr lang="en-US" altLang="zh-TW" dirty="0" smtClean="0"/>
              <a:t> prior for image restoration (Cont’d)</a:t>
            </a:r>
          </a:p>
          <a:p>
            <a:pPr lvl="2"/>
            <a:r>
              <a:rPr lang="en-US" altLang="zh-TW" dirty="0" smtClean="0"/>
              <a:t>Results (Single Image Super-Resolution)</a:t>
            </a:r>
            <a:endParaRPr lang="zh-TW" altLang="en-US" dirty="0"/>
          </a:p>
        </p:txBody>
      </p:sp>
      <p:pic>
        <p:nvPicPr>
          <p:cNvPr id="4" name="圖片 3"/>
          <p:cNvPicPr>
            <a:picLocks noChangeAspect="1"/>
          </p:cNvPicPr>
          <p:nvPr/>
        </p:nvPicPr>
        <p:blipFill>
          <a:blip r:embed="rId3"/>
          <a:stretch>
            <a:fillRect/>
          </a:stretch>
        </p:blipFill>
        <p:spPr>
          <a:xfrm>
            <a:off x="1950781" y="1288030"/>
            <a:ext cx="8741799" cy="5278381"/>
          </a:xfrm>
          <a:prstGeom prst="rect">
            <a:avLst/>
          </a:prstGeom>
        </p:spPr>
      </p:pic>
    </p:spTree>
    <p:extLst>
      <p:ext uri="{BB962C8B-B14F-4D97-AF65-F5344CB8AC3E}">
        <p14:creationId xmlns:p14="http://schemas.microsoft.com/office/powerpoint/2010/main" val="14801324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a:t>[Dilated </a:t>
            </a:r>
            <a:r>
              <a:rPr lang="en-US" altLang="zh-TW" dirty="0" smtClean="0"/>
              <a:t>Convolution] Example 1</a:t>
            </a:r>
          </a:p>
          <a:p>
            <a:pPr lvl="1"/>
            <a:r>
              <a:rPr lang="en-US" altLang="zh-TW" dirty="0" smtClean="0"/>
              <a:t>Learning deep CNN </a:t>
            </a:r>
            <a:r>
              <a:rPr lang="en-US" altLang="zh-TW" dirty="0" err="1" smtClean="0"/>
              <a:t>denoiser</a:t>
            </a:r>
            <a:r>
              <a:rPr lang="en-US" altLang="zh-TW" dirty="0" smtClean="0"/>
              <a:t> prior for image restoration (Cont’d)</a:t>
            </a:r>
          </a:p>
          <a:p>
            <a:pPr lvl="2"/>
            <a:r>
              <a:rPr lang="en-US" altLang="zh-TW" dirty="0" smtClean="0"/>
              <a:t>Results (</a:t>
            </a:r>
            <a:r>
              <a:rPr lang="en-US" altLang="zh-TW" dirty="0" err="1" smtClean="0"/>
              <a:t>Denoise</a:t>
            </a:r>
            <a:r>
              <a:rPr lang="en-US" altLang="zh-TW" dirty="0" smtClean="0"/>
              <a:t>)</a:t>
            </a:r>
            <a:endParaRPr lang="zh-TW" altLang="en-US" dirty="0"/>
          </a:p>
        </p:txBody>
      </p:sp>
      <p:pic>
        <p:nvPicPr>
          <p:cNvPr id="2" name="圖片 1"/>
          <p:cNvPicPr>
            <a:picLocks noChangeAspect="1"/>
          </p:cNvPicPr>
          <p:nvPr/>
        </p:nvPicPr>
        <p:blipFill>
          <a:blip r:embed="rId3"/>
          <a:stretch>
            <a:fillRect/>
          </a:stretch>
        </p:blipFill>
        <p:spPr>
          <a:xfrm>
            <a:off x="2468949" y="1597063"/>
            <a:ext cx="7477125" cy="4600575"/>
          </a:xfrm>
          <a:prstGeom prst="rect">
            <a:avLst/>
          </a:prstGeom>
        </p:spPr>
      </p:pic>
    </p:spTree>
    <p:extLst>
      <p:ext uri="{BB962C8B-B14F-4D97-AF65-F5344CB8AC3E}">
        <p14:creationId xmlns:p14="http://schemas.microsoft.com/office/powerpoint/2010/main" val="383384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a:t>[Dilated </a:t>
            </a:r>
            <a:r>
              <a:rPr lang="en-US" altLang="zh-TW" dirty="0" smtClean="0"/>
              <a:t>Convolution] Example 1</a:t>
            </a:r>
          </a:p>
          <a:p>
            <a:pPr lvl="1"/>
            <a:r>
              <a:rPr lang="en-US" altLang="zh-TW" dirty="0" smtClean="0"/>
              <a:t>Learning deep CNN </a:t>
            </a:r>
            <a:r>
              <a:rPr lang="en-US" altLang="zh-TW" dirty="0" err="1" smtClean="0"/>
              <a:t>denoiser</a:t>
            </a:r>
            <a:r>
              <a:rPr lang="en-US" altLang="zh-TW" dirty="0" smtClean="0"/>
              <a:t> prior for image restoration (Cont’d)</a:t>
            </a:r>
          </a:p>
          <a:p>
            <a:pPr lvl="2"/>
            <a:r>
              <a:rPr lang="en-US" altLang="zh-TW" dirty="0" smtClean="0"/>
              <a:t>Results (</a:t>
            </a:r>
            <a:r>
              <a:rPr lang="en-US" altLang="zh-TW" dirty="0" err="1" smtClean="0"/>
              <a:t>Deblurring</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658735" y="2030828"/>
            <a:ext cx="10829925" cy="3086100"/>
          </a:xfrm>
          <a:prstGeom prst="rect">
            <a:avLst/>
          </a:prstGeom>
        </p:spPr>
      </p:pic>
    </p:spTree>
    <p:extLst>
      <p:ext uri="{BB962C8B-B14F-4D97-AF65-F5344CB8AC3E}">
        <p14:creationId xmlns:p14="http://schemas.microsoft.com/office/powerpoint/2010/main" val="21720072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dirty="0" smtClean="0"/>
              <a:t>Group Convolution</a:t>
            </a:r>
          </a:p>
          <a:p>
            <a:pPr lvl="1"/>
            <a:r>
              <a:rPr lang="zh-CN" altLang="en-US" dirty="0"/>
              <a:t>减少参数量，分成</a:t>
            </a:r>
            <a:r>
              <a:rPr lang="en-US" altLang="zh-CN" dirty="0"/>
              <a:t>G</a:t>
            </a:r>
            <a:r>
              <a:rPr lang="zh-CN" altLang="en-US" dirty="0"/>
              <a:t>组，则该层的参数量减少为原来的</a:t>
            </a:r>
            <a:r>
              <a:rPr lang="en-US" altLang="zh-CN" dirty="0" smtClean="0"/>
              <a:t>1/G</a:t>
            </a:r>
            <a:endParaRPr lang="en-US" altLang="zh-CN" dirty="0"/>
          </a:p>
          <a:p>
            <a:pPr lvl="1"/>
            <a:r>
              <a:rPr lang="en-US" altLang="zh-CN" dirty="0"/>
              <a:t>Group Convolution</a:t>
            </a:r>
            <a:r>
              <a:rPr lang="zh-CN" altLang="en-US" dirty="0"/>
              <a:t>可以看成是</a:t>
            </a:r>
            <a:r>
              <a:rPr lang="en-US" altLang="zh-CN" dirty="0"/>
              <a:t>structured sparse</a:t>
            </a:r>
            <a:r>
              <a:rPr lang="zh-CN" altLang="en-US" dirty="0"/>
              <a:t>，每个卷积核的尺寸由</a:t>
            </a:r>
            <a:r>
              <a:rPr lang="en-US" altLang="zh-CN" dirty="0"/>
              <a:t>C∗K∗K</a:t>
            </a:r>
            <a:r>
              <a:rPr lang="zh-CN" altLang="en-US" dirty="0"/>
              <a:t>变为</a:t>
            </a:r>
            <a:r>
              <a:rPr lang="en-US" altLang="zh-CN" dirty="0"/>
              <a:t>CG∗K∗K</a:t>
            </a:r>
            <a:r>
              <a:rPr lang="zh-CN" altLang="en-US" dirty="0"/>
              <a:t>，可以将其余</a:t>
            </a:r>
            <a:r>
              <a:rPr lang="en-US" altLang="zh-CN" dirty="0"/>
              <a:t>(C−CG)∗K∗K</a:t>
            </a:r>
            <a:r>
              <a:rPr lang="zh-CN" altLang="en-US" dirty="0"/>
              <a:t>的参数视为</a:t>
            </a:r>
            <a:r>
              <a:rPr lang="en-US" altLang="zh-CN" dirty="0"/>
              <a:t>0</a:t>
            </a:r>
            <a:r>
              <a:rPr lang="zh-CN" altLang="en-US" dirty="0"/>
              <a:t>，有时甚至可以在减少参数量的同时获得更好的效果（相当于正则）。</a:t>
            </a:r>
            <a:endParaRPr lang="zh-TW" altLang="en-US" dirty="0"/>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Advanced Convolution</a:t>
            </a:r>
            <a:endParaRPr lang="zh-TW" altLang="en-US" dirty="0"/>
          </a:p>
        </p:txBody>
      </p:sp>
      <p:pic>
        <p:nvPicPr>
          <p:cNvPr id="2050" name="Picture 2" descr="Convolution VS Group Con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038" y="3249894"/>
            <a:ext cx="63627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71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[Group Convolution] Example 1</a:t>
            </a:r>
          </a:p>
          <a:p>
            <a:pPr lvl="1"/>
            <a:r>
              <a:rPr lang="en-US" altLang="zh-TW" dirty="0" smtClean="0"/>
              <a:t>CARN  </a:t>
            </a:r>
          </a:p>
          <a:p>
            <a:pPr lvl="2"/>
            <a:r>
              <a:rPr lang="en-US" altLang="zh-TW" dirty="0" err="1"/>
              <a:t>Ahn</a:t>
            </a:r>
            <a:r>
              <a:rPr lang="en-US" altLang="zh-TW" dirty="0"/>
              <a:t>, </a:t>
            </a:r>
            <a:r>
              <a:rPr lang="en-US" altLang="zh-TW" dirty="0" err="1"/>
              <a:t>Namhyuk</a:t>
            </a:r>
            <a:r>
              <a:rPr lang="en-US" altLang="zh-TW" dirty="0"/>
              <a:t>, </a:t>
            </a:r>
            <a:r>
              <a:rPr lang="en-US" altLang="zh-TW" dirty="0" err="1"/>
              <a:t>Byungkon</a:t>
            </a:r>
            <a:r>
              <a:rPr lang="en-US" altLang="zh-TW" dirty="0"/>
              <a:t> Kang, and Kyung-Ah </a:t>
            </a:r>
            <a:r>
              <a:rPr lang="en-US" altLang="zh-TW" dirty="0" err="1"/>
              <a:t>Sohn</a:t>
            </a:r>
            <a:r>
              <a:rPr lang="en-US" altLang="zh-TW" dirty="0"/>
              <a:t>. "Fast, accurate, and lightweight super-resolution with cascading residual network." Proceedings of the European Conference on Computer Vision (ECCV). 2018</a:t>
            </a:r>
            <a:r>
              <a:rPr lang="en-US" altLang="zh-TW" dirty="0" smtClean="0"/>
              <a:t>.</a:t>
            </a:r>
            <a:endParaRPr lang="en-US" altLang="zh-TW" dirty="0" smtClean="0"/>
          </a:p>
          <a:p>
            <a:pPr lvl="2"/>
            <a:r>
              <a:rPr lang="en-US" altLang="zh-TW" b="1" dirty="0" err="1" smtClean="0">
                <a:solidFill>
                  <a:schemeClr val="accent2"/>
                </a:solidFill>
              </a:rPr>
              <a:t>Ahn</a:t>
            </a:r>
            <a:r>
              <a:rPr lang="en-US" altLang="zh-TW" b="1" dirty="0" smtClean="0">
                <a:solidFill>
                  <a:schemeClr val="accent2"/>
                </a:solidFill>
              </a:rPr>
              <a:t> et.al </a:t>
            </a:r>
            <a:r>
              <a:rPr lang="en-US" altLang="zh-TW" b="1" dirty="0">
                <a:solidFill>
                  <a:schemeClr val="accent2"/>
                </a:solidFill>
              </a:rPr>
              <a:t>design an architecture </a:t>
            </a:r>
            <a:r>
              <a:rPr lang="en-US" altLang="zh-TW" b="1" dirty="0" smtClean="0">
                <a:solidFill>
                  <a:schemeClr val="accent2"/>
                </a:solidFill>
              </a:rPr>
              <a:t>for super-resolution that </a:t>
            </a:r>
            <a:r>
              <a:rPr lang="en-US" altLang="zh-TW" b="1" dirty="0">
                <a:solidFill>
                  <a:schemeClr val="accent2"/>
                </a:solidFill>
              </a:rPr>
              <a:t>implements a cascading mechanism upon a residual </a:t>
            </a:r>
            <a:r>
              <a:rPr lang="en-US" altLang="zh-TW" b="1" dirty="0" smtClean="0">
                <a:solidFill>
                  <a:schemeClr val="accent2"/>
                </a:solidFill>
              </a:rPr>
              <a:t>network to reduce the computation complexity.</a:t>
            </a:r>
            <a:endParaRPr lang="zh-TW" altLang="en-US" dirty="0"/>
          </a:p>
        </p:txBody>
      </p:sp>
      <p:pic>
        <p:nvPicPr>
          <p:cNvPr id="5" name="圖片 4"/>
          <p:cNvPicPr>
            <a:picLocks noChangeAspect="1"/>
          </p:cNvPicPr>
          <p:nvPr/>
        </p:nvPicPr>
        <p:blipFill>
          <a:blip r:embed="rId3"/>
          <a:stretch>
            <a:fillRect/>
          </a:stretch>
        </p:blipFill>
        <p:spPr>
          <a:xfrm>
            <a:off x="2331720" y="2530528"/>
            <a:ext cx="7665720" cy="4178882"/>
          </a:xfrm>
          <a:prstGeom prst="rect">
            <a:avLst/>
          </a:prstGeom>
        </p:spPr>
      </p:pic>
    </p:spTree>
    <p:extLst>
      <p:ext uri="{BB962C8B-B14F-4D97-AF65-F5344CB8AC3E}">
        <p14:creationId xmlns:p14="http://schemas.microsoft.com/office/powerpoint/2010/main" val="3754429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[Group Convolution] Example 1</a:t>
            </a:r>
          </a:p>
          <a:p>
            <a:pPr lvl="1"/>
            <a:r>
              <a:rPr lang="en-US" altLang="zh-TW" dirty="0" smtClean="0"/>
              <a:t>CARN  (Cont’d)</a:t>
            </a:r>
          </a:p>
        </p:txBody>
      </p:sp>
      <p:pic>
        <p:nvPicPr>
          <p:cNvPr id="2" name="圖片 1"/>
          <p:cNvPicPr>
            <a:picLocks noChangeAspect="1"/>
          </p:cNvPicPr>
          <p:nvPr/>
        </p:nvPicPr>
        <p:blipFill>
          <a:blip r:embed="rId3"/>
          <a:stretch>
            <a:fillRect/>
          </a:stretch>
        </p:blipFill>
        <p:spPr>
          <a:xfrm>
            <a:off x="1250386" y="933434"/>
            <a:ext cx="9884647" cy="5575519"/>
          </a:xfrm>
          <a:prstGeom prst="rect">
            <a:avLst/>
          </a:prstGeom>
        </p:spPr>
      </p:pic>
    </p:spTree>
    <p:extLst>
      <p:ext uri="{BB962C8B-B14F-4D97-AF65-F5344CB8AC3E}">
        <p14:creationId xmlns:p14="http://schemas.microsoft.com/office/powerpoint/2010/main" val="9817869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[Group Convolution] Example 1</a:t>
            </a:r>
          </a:p>
          <a:p>
            <a:pPr lvl="1"/>
            <a:r>
              <a:rPr lang="en-US" altLang="zh-TW" dirty="0" smtClean="0"/>
              <a:t>CARN  (Cont’d)</a:t>
            </a:r>
          </a:p>
          <a:p>
            <a:pPr lvl="2"/>
            <a:r>
              <a:rPr lang="en-US" altLang="zh-TW" dirty="0" smtClean="0"/>
              <a:t>Results</a:t>
            </a:r>
          </a:p>
        </p:txBody>
      </p:sp>
      <p:pic>
        <p:nvPicPr>
          <p:cNvPr id="2" name="圖片 1"/>
          <p:cNvPicPr>
            <a:picLocks noChangeAspect="1"/>
          </p:cNvPicPr>
          <p:nvPr/>
        </p:nvPicPr>
        <p:blipFill>
          <a:blip r:embed="rId3"/>
          <a:stretch>
            <a:fillRect/>
          </a:stretch>
        </p:blipFill>
        <p:spPr>
          <a:xfrm>
            <a:off x="616973" y="1810154"/>
            <a:ext cx="10974288" cy="4046769"/>
          </a:xfrm>
          <a:prstGeom prst="rect">
            <a:avLst/>
          </a:prstGeom>
        </p:spPr>
      </p:pic>
    </p:spTree>
    <p:extLst>
      <p:ext uri="{BB962C8B-B14F-4D97-AF65-F5344CB8AC3E}">
        <p14:creationId xmlns:p14="http://schemas.microsoft.com/office/powerpoint/2010/main" val="3262307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[Group Convolution] Example 1</a:t>
            </a:r>
          </a:p>
          <a:p>
            <a:pPr lvl="1"/>
            <a:r>
              <a:rPr lang="en-US" altLang="zh-TW" dirty="0" smtClean="0"/>
              <a:t>CARN  (Cont’d)</a:t>
            </a:r>
          </a:p>
          <a:p>
            <a:pPr lvl="2"/>
            <a:r>
              <a:rPr lang="en-US" altLang="zh-TW" dirty="0" smtClean="0"/>
              <a:t>Results</a:t>
            </a:r>
          </a:p>
        </p:txBody>
      </p:sp>
      <p:pic>
        <p:nvPicPr>
          <p:cNvPr id="4" name="圖片 3"/>
          <p:cNvPicPr>
            <a:picLocks noChangeAspect="1"/>
          </p:cNvPicPr>
          <p:nvPr/>
        </p:nvPicPr>
        <p:blipFill>
          <a:blip r:embed="rId3"/>
          <a:stretch>
            <a:fillRect/>
          </a:stretch>
        </p:blipFill>
        <p:spPr>
          <a:xfrm>
            <a:off x="528483" y="1401098"/>
            <a:ext cx="11346960" cy="3653602"/>
          </a:xfrm>
          <a:prstGeom prst="rect">
            <a:avLst/>
          </a:prstGeom>
        </p:spPr>
      </p:pic>
    </p:spTree>
    <p:extLst>
      <p:ext uri="{BB962C8B-B14F-4D97-AF65-F5344CB8AC3E}">
        <p14:creationId xmlns:p14="http://schemas.microsoft.com/office/powerpoint/2010/main" val="2272607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[Group Convolution] Example 1</a:t>
            </a:r>
          </a:p>
          <a:p>
            <a:pPr lvl="1"/>
            <a:r>
              <a:rPr lang="en-US" altLang="zh-TW" dirty="0" smtClean="0"/>
              <a:t>CARN  (Cont’d)</a:t>
            </a:r>
          </a:p>
          <a:p>
            <a:pPr lvl="2"/>
            <a:r>
              <a:rPr lang="en-US" altLang="zh-TW" dirty="0" smtClean="0"/>
              <a:t>Results</a:t>
            </a:r>
          </a:p>
        </p:txBody>
      </p:sp>
      <p:pic>
        <p:nvPicPr>
          <p:cNvPr id="2" name="圖片 1"/>
          <p:cNvPicPr>
            <a:picLocks noChangeAspect="1"/>
          </p:cNvPicPr>
          <p:nvPr/>
        </p:nvPicPr>
        <p:blipFill>
          <a:blip r:embed="rId3"/>
          <a:stretch>
            <a:fillRect/>
          </a:stretch>
        </p:blipFill>
        <p:spPr>
          <a:xfrm>
            <a:off x="2508327" y="1178250"/>
            <a:ext cx="7327049" cy="5679750"/>
          </a:xfrm>
          <a:prstGeom prst="rect">
            <a:avLst/>
          </a:prstGeom>
        </p:spPr>
      </p:pic>
    </p:spTree>
    <p:extLst>
      <p:ext uri="{BB962C8B-B14F-4D97-AF65-F5344CB8AC3E}">
        <p14:creationId xmlns:p14="http://schemas.microsoft.com/office/powerpoint/2010/main" val="40829797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zh-TW" altLang="en-US" sz="2000" dirty="0"/>
              <a:t>與最先進的方法相比，這篇論文提出了一種端到端的框架來完成超解析度任務。它由兩個卷積神經網絡組成，一個是描述低解析度圖像骨架的優先網絡（</a:t>
            </a:r>
            <a:r>
              <a:rPr lang="en-US" altLang="zh-TW" sz="2000" dirty="0"/>
              <a:t>prior network</a:t>
            </a:r>
            <a:r>
              <a:rPr lang="zh-TW" altLang="en-US" sz="2000" dirty="0"/>
              <a:t>），一個是用於優化細節特徵的調節網絡（</a:t>
            </a:r>
            <a:r>
              <a:rPr lang="en-US" altLang="zh-TW" sz="2000" dirty="0"/>
              <a:t>conditioning network</a:t>
            </a:r>
            <a:r>
              <a:rPr lang="zh-TW" altLang="en-US" sz="2000" dirty="0"/>
              <a:t>）。這種方法強調了細節特徵恢復上的提升，並以機率範式（</a:t>
            </a:r>
            <a:r>
              <a:rPr lang="en-US" altLang="zh-TW" sz="2000" dirty="0"/>
              <a:t>probabilistic paradigm</a:t>
            </a:r>
            <a:r>
              <a:rPr lang="zh-TW" altLang="en-US" sz="2000" dirty="0"/>
              <a:t>）的形式提升了其理論</a:t>
            </a:r>
            <a:r>
              <a:rPr lang="zh-TW" altLang="en-US" sz="2400" dirty="0" smtClean="0"/>
              <a:t>。</a:t>
            </a:r>
            <a:endParaRPr lang="zh-TW" altLang="en-US" sz="2400" dirty="0"/>
          </a:p>
          <a:p>
            <a:r>
              <a:rPr lang="en-US" altLang="zh-CN" sz="2000" dirty="0" smtClean="0">
                <a:solidFill>
                  <a:schemeClr val="accent2"/>
                </a:solidFill>
              </a:rPr>
              <a:t>Dahl</a:t>
            </a:r>
            <a:r>
              <a:rPr lang="en-US" altLang="zh-CN" sz="2000" dirty="0">
                <a:solidFill>
                  <a:schemeClr val="accent2"/>
                </a:solidFill>
              </a:rPr>
              <a:t>, Ryan, Mohammad </a:t>
            </a:r>
            <a:r>
              <a:rPr lang="en-US" altLang="zh-CN" sz="2000" dirty="0" err="1">
                <a:solidFill>
                  <a:schemeClr val="accent2"/>
                </a:solidFill>
              </a:rPr>
              <a:t>Norouzi</a:t>
            </a:r>
            <a:r>
              <a:rPr lang="en-US" altLang="zh-CN" sz="2000" dirty="0">
                <a:solidFill>
                  <a:schemeClr val="accent2"/>
                </a:solidFill>
              </a:rPr>
              <a:t>, and Jonathon </a:t>
            </a:r>
            <a:r>
              <a:rPr lang="en-US" altLang="zh-CN" sz="2000" dirty="0" err="1">
                <a:solidFill>
                  <a:schemeClr val="accent2"/>
                </a:solidFill>
              </a:rPr>
              <a:t>Shlens</a:t>
            </a:r>
            <a:r>
              <a:rPr lang="en-US" altLang="zh-CN" sz="2000" dirty="0">
                <a:solidFill>
                  <a:schemeClr val="accent2"/>
                </a:solidFill>
              </a:rPr>
              <a:t>. "Pixel recursive super resolution." Proceedings of the IEEE International Conference on Computer Vision. 2017.</a:t>
            </a:r>
            <a:endParaRPr lang="zh-TW" altLang="en-US" sz="2000" dirty="0">
              <a:solidFill>
                <a:schemeClr val="accent2"/>
              </a:solidFill>
            </a:endParaRPr>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Pixel Recursive Learning</a:t>
            </a:r>
            <a:endParaRPr lang="zh-TW" altLang="en-US" dirty="0"/>
          </a:p>
        </p:txBody>
      </p:sp>
      <p:pic>
        <p:nvPicPr>
          <p:cNvPr id="2" name="圖片 1"/>
          <p:cNvPicPr>
            <a:picLocks noChangeAspect="1"/>
          </p:cNvPicPr>
          <p:nvPr/>
        </p:nvPicPr>
        <p:blipFill rotWithShape="1">
          <a:blip r:embed="rId3"/>
          <a:srcRect b="46328"/>
          <a:stretch/>
        </p:blipFill>
        <p:spPr>
          <a:xfrm>
            <a:off x="1226283" y="3503573"/>
            <a:ext cx="4676775" cy="2852622"/>
          </a:xfrm>
          <a:prstGeom prst="rect">
            <a:avLst/>
          </a:prstGeom>
        </p:spPr>
      </p:pic>
      <p:pic>
        <p:nvPicPr>
          <p:cNvPr id="7" name="圖片 6"/>
          <p:cNvPicPr>
            <a:picLocks noChangeAspect="1"/>
          </p:cNvPicPr>
          <p:nvPr/>
        </p:nvPicPr>
        <p:blipFill rotWithShape="1">
          <a:blip r:embed="rId3"/>
          <a:srcRect t="56679"/>
          <a:stretch/>
        </p:blipFill>
        <p:spPr>
          <a:xfrm>
            <a:off x="5828022" y="3757961"/>
            <a:ext cx="4676775" cy="2302494"/>
          </a:xfrm>
          <a:prstGeom prst="rect">
            <a:avLst/>
          </a:prstGeom>
        </p:spPr>
      </p:pic>
    </p:spTree>
    <p:extLst>
      <p:ext uri="{BB962C8B-B14F-4D97-AF65-F5344CB8AC3E}">
        <p14:creationId xmlns:p14="http://schemas.microsoft.com/office/powerpoint/2010/main" val="2438392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000262040"/>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Pre-</a:t>
                      </a:r>
                      <a:r>
                        <a:rPr lang="en-US" altLang="zh-TW" dirty="0" err="1" smtClean="0"/>
                        <a:t>upsampling</a:t>
                      </a:r>
                      <a:r>
                        <a:rPr lang="en-US" altLang="zh-TW" dirty="0" smtClean="0"/>
                        <a:t> SR</a:t>
                      </a:r>
                    </a:p>
                    <a:p>
                      <a:r>
                        <a:rPr lang="en-US" altLang="zh-TW" dirty="0" smtClean="0"/>
                        <a:t>(e.g. SRCNN)</a:t>
                      </a:r>
                      <a:endParaRPr lang="zh-TW" altLang="en-US" dirty="0"/>
                    </a:p>
                  </a:txBody>
                  <a:tcPr/>
                </a:tc>
                <a:tc>
                  <a:txBody>
                    <a:bodyPr/>
                    <a:lstStyle/>
                    <a:p>
                      <a:pPr marL="285750" indent="-285750" algn="l">
                        <a:buFont typeface="Arial" panose="020B0604020202020204" pitchFamily="34" charset="0"/>
                        <a:buChar char="•"/>
                      </a:pPr>
                      <a:r>
                        <a:rPr lang="en-US" altLang="zh-TW" dirty="0" smtClean="0">
                          <a:solidFill>
                            <a:schemeClr val="accent2"/>
                          </a:solidFill>
                        </a:rPr>
                        <a:t>The difficult </a:t>
                      </a:r>
                      <a:r>
                        <a:rPr lang="en-US" altLang="zh-TW" dirty="0" err="1" smtClean="0">
                          <a:solidFill>
                            <a:schemeClr val="accent2"/>
                          </a:solidFill>
                        </a:rPr>
                        <a:t>upsampling</a:t>
                      </a:r>
                      <a:r>
                        <a:rPr lang="en-US" altLang="zh-TW" dirty="0" smtClean="0">
                          <a:solidFill>
                            <a:schemeClr val="accent2"/>
                          </a:solidFill>
                        </a:rPr>
                        <a:t> task has</a:t>
                      </a:r>
                      <a:r>
                        <a:rPr lang="en-US" altLang="zh-TW" baseline="0" dirty="0" smtClean="0">
                          <a:solidFill>
                            <a:schemeClr val="accent2"/>
                          </a:solidFill>
                        </a:rPr>
                        <a:t> been done by predefined traditional </a:t>
                      </a:r>
                      <a:r>
                        <a:rPr lang="en-US" altLang="zh-TW" baseline="0" dirty="0" err="1" smtClean="0">
                          <a:solidFill>
                            <a:schemeClr val="accent2"/>
                          </a:solidFill>
                        </a:rPr>
                        <a:t>algortihms</a:t>
                      </a:r>
                      <a:r>
                        <a:rPr lang="en-US" altLang="zh-TW" baseline="0" dirty="0" smtClean="0"/>
                        <a:t>, and deep CNNs only need to refine the coarse images, which significantly reduces the learning difficulty</a:t>
                      </a:r>
                    </a:p>
                    <a:p>
                      <a:pPr marL="285750" indent="-285750" algn="l">
                        <a:buFont typeface="Arial" panose="020B0604020202020204" pitchFamily="34" charset="0"/>
                        <a:buChar char="•"/>
                      </a:pPr>
                      <a:r>
                        <a:rPr lang="en-US" altLang="zh-TW" baseline="0" dirty="0" smtClean="0">
                          <a:solidFill>
                            <a:schemeClr val="accent2"/>
                          </a:solidFill>
                        </a:rPr>
                        <a:t>These models can take interpolated images with arbitrary size and scaling factors as input</a:t>
                      </a:r>
                      <a:r>
                        <a:rPr lang="en-US" altLang="zh-TW" baseline="0" dirty="0" smtClean="0"/>
                        <a:t>, and the refined results with comparable performance to single-scale SR models</a:t>
                      </a:r>
                      <a:endParaRPr lang="zh-TW" altLang="en-US" dirty="0"/>
                    </a:p>
                  </a:txBody>
                  <a:tcPr/>
                </a:tc>
                <a:tc>
                  <a:txBody>
                    <a:bodyPr/>
                    <a:lstStyle/>
                    <a:p>
                      <a:pPr marL="285750" indent="-285750">
                        <a:buFont typeface="Arial" panose="020B0604020202020204" pitchFamily="34" charset="0"/>
                        <a:buChar char="•"/>
                      </a:pPr>
                      <a:r>
                        <a:rPr lang="en-US" altLang="zh-TW" dirty="0" smtClean="0">
                          <a:solidFill>
                            <a:schemeClr val="accent2"/>
                          </a:solidFill>
                        </a:rPr>
                        <a:t>The</a:t>
                      </a:r>
                      <a:r>
                        <a:rPr lang="en-US" altLang="zh-TW" baseline="0" dirty="0" smtClean="0">
                          <a:solidFill>
                            <a:schemeClr val="accent2"/>
                          </a:solidFill>
                        </a:rPr>
                        <a:t> predefined </a:t>
                      </a:r>
                      <a:r>
                        <a:rPr lang="en-US" altLang="zh-TW" baseline="0" dirty="0" err="1" smtClean="0">
                          <a:solidFill>
                            <a:schemeClr val="accent2"/>
                          </a:solidFill>
                        </a:rPr>
                        <a:t>upsampling</a:t>
                      </a:r>
                      <a:r>
                        <a:rPr lang="en-US" altLang="zh-TW" baseline="0" dirty="0" smtClean="0">
                          <a:solidFill>
                            <a:schemeClr val="accent2"/>
                          </a:solidFill>
                        </a:rPr>
                        <a:t> methods often introduce some side effects </a:t>
                      </a:r>
                      <a:r>
                        <a:rPr lang="en-US" altLang="zh-TW" baseline="0" dirty="0" smtClean="0"/>
                        <a:t>(e.g., noise amplification and blurring)</a:t>
                      </a:r>
                    </a:p>
                    <a:p>
                      <a:pPr marL="285750" indent="-285750">
                        <a:buFont typeface="Arial" panose="020B0604020202020204" pitchFamily="34" charset="0"/>
                        <a:buChar char="•"/>
                      </a:pPr>
                      <a:r>
                        <a:rPr lang="en-US" altLang="zh-TW" baseline="0" dirty="0" smtClean="0"/>
                        <a:t>Since most operations are performed in high-dimensional space, </a:t>
                      </a:r>
                      <a:r>
                        <a:rPr lang="en-US" altLang="zh-TW" baseline="0" dirty="0" smtClean="0">
                          <a:solidFill>
                            <a:schemeClr val="accent2"/>
                          </a:solidFill>
                        </a:rPr>
                        <a:t>the cost of time and space is much higher than other frameworks</a:t>
                      </a:r>
                      <a:endParaRPr lang="zh-TW" altLang="en-US"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b="74677"/>
          <a:stretch/>
        </p:blipFill>
        <p:spPr>
          <a:xfrm>
            <a:off x="3415664" y="274320"/>
            <a:ext cx="5671185" cy="2545080"/>
          </a:xfrm>
          <a:prstGeom prst="rect">
            <a:avLst/>
          </a:prstGeom>
        </p:spPr>
      </p:pic>
    </p:spTree>
    <p:extLst>
      <p:ext uri="{BB962C8B-B14F-4D97-AF65-F5344CB8AC3E}">
        <p14:creationId xmlns:p14="http://schemas.microsoft.com/office/powerpoint/2010/main" val="36519234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6881"/>
            <a:ext cx="11018520" cy="3465884"/>
          </a:xfrm>
        </p:spPr>
        <p:txBody>
          <a:bodyPr>
            <a:normAutofit/>
          </a:bodyPr>
          <a:lstStyle/>
          <a:p>
            <a:r>
              <a:rPr lang="en-US" altLang="zh-TW" sz="2000" dirty="0" smtClean="0"/>
              <a:t>Results</a:t>
            </a:r>
            <a:endParaRPr lang="zh-TW" altLang="en-US" sz="2000" dirty="0">
              <a:solidFill>
                <a:schemeClr val="accent2"/>
              </a:solidFill>
            </a:endParaRPr>
          </a:p>
        </p:txBody>
      </p:sp>
      <p:sp>
        <p:nvSpPr>
          <p:cNvPr id="6" name="標題 1"/>
          <p:cNvSpPr>
            <a:spLocks noGrp="1"/>
          </p:cNvSpPr>
          <p:nvPr>
            <p:ph type="title"/>
          </p:nvPr>
        </p:nvSpPr>
        <p:spPr>
          <a:xfrm>
            <a:off x="838200" y="365125"/>
            <a:ext cx="10515600" cy="1325563"/>
          </a:xfrm>
        </p:spPr>
        <p:txBody>
          <a:bodyPr/>
          <a:lstStyle/>
          <a:p>
            <a:pPr algn="ctr"/>
            <a:r>
              <a:rPr lang="en-US" altLang="zh-TW" dirty="0" smtClean="0"/>
              <a:t>Pixel Recursive Learning</a:t>
            </a:r>
            <a:endParaRPr lang="zh-TW" altLang="en-US" dirty="0"/>
          </a:p>
        </p:txBody>
      </p:sp>
      <p:pic>
        <p:nvPicPr>
          <p:cNvPr id="4" name="圖片 3"/>
          <p:cNvPicPr>
            <a:picLocks noChangeAspect="1"/>
          </p:cNvPicPr>
          <p:nvPr/>
        </p:nvPicPr>
        <p:blipFill>
          <a:blip r:embed="rId3"/>
          <a:stretch>
            <a:fillRect/>
          </a:stretch>
        </p:blipFill>
        <p:spPr>
          <a:xfrm>
            <a:off x="7003988" y="1418064"/>
            <a:ext cx="3803843" cy="5266860"/>
          </a:xfrm>
          <a:prstGeom prst="rect">
            <a:avLst/>
          </a:prstGeom>
        </p:spPr>
      </p:pic>
      <p:pic>
        <p:nvPicPr>
          <p:cNvPr id="5" name="圖片 4"/>
          <p:cNvPicPr>
            <a:picLocks noChangeAspect="1"/>
          </p:cNvPicPr>
          <p:nvPr/>
        </p:nvPicPr>
        <p:blipFill>
          <a:blip r:embed="rId4"/>
          <a:stretch>
            <a:fillRect/>
          </a:stretch>
        </p:blipFill>
        <p:spPr>
          <a:xfrm>
            <a:off x="973524" y="1979574"/>
            <a:ext cx="4981575" cy="4705350"/>
          </a:xfrm>
          <a:prstGeom prst="rect">
            <a:avLst/>
          </a:prstGeom>
        </p:spPr>
      </p:pic>
    </p:spTree>
    <p:extLst>
      <p:ext uri="{BB962C8B-B14F-4D97-AF65-F5344CB8AC3E}">
        <p14:creationId xmlns:p14="http://schemas.microsoft.com/office/powerpoint/2010/main" val="2081401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[Pre-</a:t>
            </a:r>
            <a:r>
              <a:rPr lang="en-US" altLang="zh-TW" dirty="0" err="1" smtClean="0"/>
              <a:t>upsampling</a:t>
            </a:r>
            <a:r>
              <a:rPr lang="en-US" altLang="zh-TW" dirty="0" smtClean="0"/>
              <a:t> SR] Example 1</a:t>
            </a:r>
          </a:p>
          <a:p>
            <a:pPr lvl="1"/>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smtClean="0"/>
              <a:t>Dong, Chao, et al. "Learning a deep convolutional network for image super-resolution." European conference on computer vision. Springer, Cham, 2014.</a:t>
            </a:r>
            <a:endParaRPr lang="zh-TW" altLang="en-US" dirty="0"/>
          </a:p>
        </p:txBody>
      </p:sp>
      <p:pic>
        <p:nvPicPr>
          <p:cNvPr id="4" name="圖片 3"/>
          <p:cNvPicPr>
            <a:picLocks noChangeAspect="1"/>
          </p:cNvPicPr>
          <p:nvPr/>
        </p:nvPicPr>
        <p:blipFill>
          <a:blip r:embed="rId2"/>
          <a:stretch>
            <a:fillRect/>
          </a:stretch>
        </p:blipFill>
        <p:spPr>
          <a:xfrm>
            <a:off x="1401948" y="2429147"/>
            <a:ext cx="8991732" cy="3370876"/>
          </a:xfrm>
          <a:prstGeom prst="rect">
            <a:avLst/>
          </a:prstGeom>
        </p:spPr>
      </p:pic>
    </p:spTree>
    <p:extLst>
      <p:ext uri="{BB962C8B-B14F-4D97-AF65-F5344CB8AC3E}">
        <p14:creationId xmlns:p14="http://schemas.microsoft.com/office/powerpoint/2010/main" val="522968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896941307"/>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endParaRPr lang="zh-TW" altLang="en-US" dirty="0"/>
                    </a:p>
                  </a:txBody>
                  <a:tcPr/>
                </a:tc>
                <a:tc>
                  <a:txBody>
                    <a:bodyPr/>
                    <a:lstStyle/>
                    <a:p>
                      <a:pPr marL="285750" indent="-285750">
                        <a:buFont typeface="Arial" panose="020B0604020202020204" pitchFamily="34" charset="0"/>
                        <a:buChar char="•"/>
                      </a:pPr>
                      <a:r>
                        <a:rPr lang="en-US" altLang="zh-TW" dirty="0" smtClean="0"/>
                        <a:t>Due to the fact that the feature extraction process through nonlinear convolutions with huge computational cost only occurs in low-dimensional space and the </a:t>
                      </a:r>
                      <a:r>
                        <a:rPr lang="en-US" altLang="zh-TW" dirty="0" err="1" smtClean="0"/>
                        <a:t>reso</a:t>
                      </a:r>
                      <a:r>
                        <a:rPr lang="en-US" altLang="zh-TW" dirty="0" smtClean="0"/>
                        <a:t>- </a:t>
                      </a:r>
                      <a:r>
                        <a:rPr lang="en-US" altLang="zh-TW" dirty="0" err="1" smtClean="0"/>
                        <a:t>lution</a:t>
                      </a:r>
                      <a:r>
                        <a:rPr lang="en-US" altLang="zh-TW" dirty="0" smtClean="0"/>
                        <a:t> increases only at the very end of the network, </a:t>
                      </a:r>
                      <a:r>
                        <a:rPr lang="en-US" altLang="zh-TW" dirty="0" smtClean="0">
                          <a:solidFill>
                            <a:schemeClr val="accent2"/>
                          </a:solidFill>
                        </a:rPr>
                        <a:t>the computation complexity and spatial complexity is much reduced, and it also brings considerably faster training speed and inference speed.</a:t>
                      </a:r>
                      <a:endParaRPr lang="zh-TW" altLang="en-US" dirty="0">
                        <a:solidFill>
                          <a:schemeClr val="accent2"/>
                        </a:solidFill>
                      </a:endParaRPr>
                    </a:p>
                  </a:txBody>
                  <a:tcPr/>
                </a:tc>
                <a:tc>
                  <a:txBody>
                    <a:bodyPr/>
                    <a:lstStyle/>
                    <a:p>
                      <a:pPr marL="285750" indent="-285750">
                        <a:buFont typeface="Arial" panose="020B0604020202020204" pitchFamily="34" charset="0"/>
                        <a:buChar char="•"/>
                      </a:pPr>
                      <a:r>
                        <a:rPr lang="en-US" altLang="zh-TW" dirty="0" smtClean="0">
                          <a:solidFill>
                            <a:schemeClr val="accent2"/>
                          </a:solidFill>
                        </a:rPr>
                        <a:t>the </a:t>
                      </a:r>
                      <a:r>
                        <a:rPr lang="en-US" altLang="zh-TW" dirty="0" err="1" smtClean="0">
                          <a:solidFill>
                            <a:schemeClr val="accent2"/>
                          </a:solidFill>
                        </a:rPr>
                        <a:t>upsampling</a:t>
                      </a:r>
                      <a:r>
                        <a:rPr lang="en-US" altLang="zh-TW" dirty="0" smtClean="0">
                          <a:solidFill>
                            <a:schemeClr val="accent2"/>
                          </a:solidFill>
                        </a:rPr>
                        <a:t> operation is performed in only one step</a:t>
                      </a:r>
                      <a:r>
                        <a:rPr lang="en-US" altLang="zh-TW" dirty="0" smtClean="0"/>
                        <a:t>, which greatly increases the learning difficulty for large scaling factors (e.g., 4, 8).</a:t>
                      </a:r>
                    </a:p>
                    <a:p>
                      <a:pPr marL="285750" indent="-285750">
                        <a:buFont typeface="Arial" panose="020B0604020202020204" pitchFamily="34" charset="0"/>
                        <a:buChar char="•"/>
                      </a:pPr>
                      <a:r>
                        <a:rPr lang="en-US" altLang="zh-TW" dirty="0" smtClean="0">
                          <a:solidFill>
                            <a:schemeClr val="accent2"/>
                          </a:solidFill>
                        </a:rPr>
                        <a:t>each scaling factor requires an individual SR model</a:t>
                      </a:r>
                      <a:r>
                        <a:rPr lang="en-US" altLang="zh-TW" dirty="0" smtClean="0"/>
                        <a:t>, which cannot cope with the need for multi-scale SR.</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t="25626" b="48900"/>
          <a:stretch/>
        </p:blipFill>
        <p:spPr>
          <a:xfrm>
            <a:off x="3415664" y="243840"/>
            <a:ext cx="5671185" cy="2560320"/>
          </a:xfrm>
          <a:prstGeom prst="rect">
            <a:avLst/>
          </a:prstGeom>
        </p:spPr>
      </p:pic>
    </p:spTree>
    <p:extLst>
      <p:ext uri="{BB962C8B-B14F-4D97-AF65-F5344CB8AC3E}">
        <p14:creationId xmlns:p14="http://schemas.microsoft.com/office/powerpoint/2010/main" val="86647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[Post-</a:t>
            </a:r>
            <a:r>
              <a:rPr lang="en-US" altLang="zh-TW" dirty="0" err="1" smtClean="0"/>
              <a:t>upsampling</a:t>
            </a:r>
            <a:r>
              <a:rPr lang="en-US" altLang="zh-TW" dirty="0" smtClean="0"/>
              <a:t> SR] Example 1</a:t>
            </a:r>
          </a:p>
          <a:p>
            <a:pPr lvl="1"/>
            <a:r>
              <a:rPr lang="en-US" altLang="zh-TW" dirty="0"/>
              <a:t>F</a:t>
            </a:r>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a:t>Dong, Chao, Chen Change Loy, and </a:t>
            </a:r>
            <a:r>
              <a:rPr lang="en-US" altLang="zh-TW" dirty="0" err="1"/>
              <a:t>Xiaoou</a:t>
            </a:r>
            <a:r>
              <a:rPr lang="en-US" altLang="zh-TW" dirty="0"/>
              <a:t> Tang. "Accelerating the super-resolution convolutional neural network." </a:t>
            </a:r>
            <a:r>
              <a:rPr lang="en-US" altLang="zh-TW" i="1" dirty="0"/>
              <a:t>European conference on computer vision</a:t>
            </a:r>
            <a:r>
              <a:rPr lang="en-US" altLang="zh-TW" dirty="0"/>
              <a:t>. Springer, Cham, 2016.</a:t>
            </a:r>
            <a:endParaRPr lang="zh-TW" altLang="en-US" dirty="0"/>
          </a:p>
        </p:txBody>
      </p:sp>
      <p:pic>
        <p:nvPicPr>
          <p:cNvPr id="2" name="圖片 1"/>
          <p:cNvPicPr>
            <a:picLocks noChangeAspect="1"/>
          </p:cNvPicPr>
          <p:nvPr/>
        </p:nvPicPr>
        <p:blipFill>
          <a:blip r:embed="rId2"/>
          <a:stretch>
            <a:fillRect/>
          </a:stretch>
        </p:blipFill>
        <p:spPr>
          <a:xfrm>
            <a:off x="1034415" y="2191702"/>
            <a:ext cx="10610850" cy="4029075"/>
          </a:xfrm>
          <a:prstGeom prst="rect">
            <a:avLst/>
          </a:prstGeom>
        </p:spPr>
      </p:pic>
      <p:sp>
        <p:nvSpPr>
          <p:cNvPr id="5" name="文字方塊 4"/>
          <p:cNvSpPr txBox="1"/>
          <p:nvPr/>
        </p:nvSpPr>
        <p:spPr>
          <a:xfrm>
            <a:off x="4040501" y="6220777"/>
            <a:ext cx="4174412" cy="369332"/>
          </a:xfrm>
          <a:prstGeom prst="rect">
            <a:avLst/>
          </a:prstGeom>
          <a:noFill/>
        </p:spPr>
        <p:txBody>
          <a:bodyPr wrap="none" rtlCol="0">
            <a:spAutoFit/>
          </a:bodyPr>
          <a:lstStyle/>
          <a:p>
            <a:r>
              <a:rPr lang="en-US" altLang="zh-TW" b="1" dirty="0" smtClean="0"/>
              <a:t>Comparison between SRCNN and FSRCNN</a:t>
            </a:r>
            <a:endParaRPr lang="zh-TW" altLang="en-US" b="1" dirty="0"/>
          </a:p>
        </p:txBody>
      </p:sp>
      <p:sp>
        <p:nvSpPr>
          <p:cNvPr id="4" name="矩形 3"/>
          <p:cNvSpPr/>
          <p:nvPr/>
        </p:nvSpPr>
        <p:spPr>
          <a:xfrm>
            <a:off x="8214912" y="4235116"/>
            <a:ext cx="3138887" cy="198566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239228" y="2191702"/>
            <a:ext cx="1209825" cy="198566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40965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12185</TotalTime>
  <Words>3332</Words>
  <Application>Microsoft Office PowerPoint</Application>
  <PresentationFormat>寬螢幕</PresentationFormat>
  <Paragraphs>267</Paragraphs>
  <Slides>60</Slides>
  <Notes>29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60</vt:i4>
      </vt:variant>
    </vt:vector>
  </HeadingPairs>
  <TitlesOfParts>
    <vt:vector size="66" baseType="lpstr">
      <vt:lpstr>等线</vt:lpstr>
      <vt:lpstr>新細明體</vt:lpstr>
      <vt:lpstr>Arial</vt:lpstr>
      <vt:lpstr>Calibri</vt:lpstr>
      <vt:lpstr>Calibri Light</vt:lpstr>
      <vt:lpstr>Office 佈景主題</vt:lpstr>
      <vt:lpstr>Deep Learning for Image Super-resolution: A Survey</vt:lpstr>
      <vt:lpstr>PowerPoint 簡報</vt:lpstr>
      <vt:lpstr>SR-related Dataset</vt:lpstr>
      <vt:lpstr>Super-Resolution Frameworks</vt:lpstr>
      <vt:lpstr>Super-resolution Frameworks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Upsampling Methods</vt:lpstr>
      <vt:lpstr>Upsampling Methods</vt:lpstr>
      <vt:lpstr>Upsampling Methods</vt:lpstr>
      <vt:lpstr>Transposed Convolution</vt:lpstr>
      <vt:lpstr>PowerPoint 簡報</vt:lpstr>
      <vt:lpstr>PowerPoint 簡報</vt:lpstr>
      <vt:lpstr>PowerPoint 簡報</vt:lpstr>
      <vt:lpstr>PowerPoint 簡報</vt:lpstr>
      <vt:lpstr>Subpixel Layer</vt:lpstr>
      <vt:lpstr>PowerPoint 簡報</vt:lpstr>
      <vt:lpstr>PowerPoint 簡報</vt:lpstr>
      <vt:lpstr>Network Design Strategy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Part II</vt:lpstr>
      <vt:lpstr>PowerPoint 簡報</vt:lpstr>
      <vt:lpstr>PowerPoint 簡報</vt:lpstr>
      <vt:lpstr>PowerPoint 簡報</vt:lpstr>
      <vt:lpstr>PowerPoint 簡報</vt:lpstr>
      <vt:lpstr>PowerPoint 簡報</vt:lpstr>
      <vt:lpstr>PowerPoint 簡報</vt:lpstr>
      <vt:lpstr>Advanced Convolution</vt:lpstr>
      <vt:lpstr>PowerPoint 簡報</vt:lpstr>
      <vt:lpstr>PowerPoint 簡報</vt:lpstr>
      <vt:lpstr>PowerPoint 簡報</vt:lpstr>
      <vt:lpstr>PowerPoint 簡報</vt:lpstr>
      <vt:lpstr>Advanced Convolution</vt:lpstr>
      <vt:lpstr>PowerPoint 簡報</vt:lpstr>
      <vt:lpstr>PowerPoint 簡報</vt:lpstr>
      <vt:lpstr>PowerPoint 簡報</vt:lpstr>
      <vt:lpstr>PowerPoint 簡報</vt:lpstr>
      <vt:lpstr>PowerPoint 簡報</vt:lpstr>
      <vt:lpstr>Pixel Recursive Learning</vt:lpstr>
      <vt:lpstr>Pixel Recursive Learning</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Super-resolution: A Survey</dc:title>
  <dc:creator>Tai Hsiang Huang</dc:creator>
  <cp:lastModifiedBy>Tai Hsiang Huang</cp:lastModifiedBy>
  <cp:revision>137</cp:revision>
  <dcterms:created xsi:type="dcterms:W3CDTF">2019-03-24T01:18:20Z</dcterms:created>
  <dcterms:modified xsi:type="dcterms:W3CDTF">2019-06-14T00:44:33Z</dcterms:modified>
</cp:coreProperties>
</file>